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53AFFAD0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5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00.png>
</file>

<file path=ppt/media/image101.png>
</file>

<file path=ppt/media/image102.svg>
</file>

<file path=ppt/media/image103.png>
</file>

<file path=ppt/media/image104.png>
</file>

<file path=ppt/media/image105.png>
</file>

<file path=ppt/media/image106.jp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jp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jpe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53AFFAD0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g>
</file>

<file path=ppt/media/image64.png>
</file>

<file path=ppt/media/image65.jpeg>
</file>

<file path=ppt/media/image66.png>
</file>

<file path=ppt/media/image67.sv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svg>
</file>

<file path=ppt/media/image85.png>
</file>

<file path=ppt/media/image86.png>
</file>

<file path=ppt/media/image87.png>
</file>

<file path=ppt/media/image88.png>
</file>

<file path=ppt/media/image89.jpeg>
</file>

<file path=ppt/media/image9.png>
</file>

<file path=ppt/media/image90.jpeg>
</file>

<file path=ppt/media/image91.png>
</file>

<file path=ppt/media/image92.jpeg>
</file>

<file path=ppt/media/image93.png>
</file>

<file path=ppt/media/image94.sv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2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7.png"/><Relationship Id="rId2" Type="http://schemas.openxmlformats.org/officeDocument/2006/relationships/image" Target="../media/image4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2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Layouts/_rels/slideLayout34.xml.rels><?xml version="1.0" encoding="UTF-8" standalone="yes"?>
<Relationships xmlns="http://schemas.openxmlformats.org/package/2006/relationships"><Relationship Id="rId26" Type="http://schemas.openxmlformats.org/officeDocument/2006/relationships/image" Target="../media/image75.png"/><Relationship Id="rId21" Type="http://schemas.openxmlformats.org/officeDocument/2006/relationships/image" Target="../media/image70.png"/><Relationship Id="rId34" Type="http://schemas.openxmlformats.org/officeDocument/2006/relationships/image" Target="../media/image83.png"/><Relationship Id="rId42" Type="http://schemas.openxmlformats.org/officeDocument/2006/relationships/image" Target="../media/image91.png"/><Relationship Id="rId47" Type="http://schemas.openxmlformats.org/officeDocument/2006/relationships/image" Target="../media/image96.png"/><Relationship Id="rId50" Type="http://schemas.microsoft.com/office/2007/relationships/hdphoto" Target="../media/hdphoto7.wdp"/><Relationship Id="rId55" Type="http://schemas.openxmlformats.org/officeDocument/2006/relationships/image" Target="../media/image101.png"/><Relationship Id="rId63" Type="http://schemas.openxmlformats.org/officeDocument/2006/relationships/image" Target="../media/image107.png"/><Relationship Id="rId7" Type="http://schemas.openxmlformats.org/officeDocument/2006/relationships/image" Target="../media/image59.png"/><Relationship Id="rId2" Type="http://schemas.openxmlformats.org/officeDocument/2006/relationships/image" Target="../media/image55.png"/><Relationship Id="rId16" Type="http://schemas.openxmlformats.org/officeDocument/2006/relationships/image" Target="../media/image66.png"/><Relationship Id="rId29" Type="http://schemas.openxmlformats.org/officeDocument/2006/relationships/image" Target="../media/image78.png"/><Relationship Id="rId11" Type="http://schemas.openxmlformats.org/officeDocument/2006/relationships/image" Target="../media/image62.png"/><Relationship Id="rId24" Type="http://schemas.openxmlformats.org/officeDocument/2006/relationships/image" Target="../media/image73.png"/><Relationship Id="rId32" Type="http://schemas.openxmlformats.org/officeDocument/2006/relationships/image" Target="../media/image81.png"/><Relationship Id="rId37" Type="http://schemas.openxmlformats.org/officeDocument/2006/relationships/image" Target="../media/image86.png"/><Relationship Id="rId40" Type="http://schemas.openxmlformats.org/officeDocument/2006/relationships/image" Target="../media/image89.jpeg"/><Relationship Id="rId45" Type="http://schemas.openxmlformats.org/officeDocument/2006/relationships/image" Target="../media/image94.svg"/><Relationship Id="rId53" Type="http://schemas.microsoft.com/office/2007/relationships/hdphoto" Target="../media/hdphoto8.wdp"/><Relationship Id="rId58" Type="http://schemas.openxmlformats.org/officeDocument/2006/relationships/image" Target="../media/image104.png"/><Relationship Id="rId66" Type="http://schemas.microsoft.com/office/2007/relationships/hdphoto" Target="../media/hdphoto11.wdp"/><Relationship Id="rId5" Type="http://schemas.openxmlformats.org/officeDocument/2006/relationships/image" Target="../media/image57.jpg"/><Relationship Id="rId61" Type="http://schemas.microsoft.com/office/2007/relationships/hdphoto" Target="../media/hdphoto10.wdp"/><Relationship Id="rId19" Type="http://schemas.microsoft.com/office/2007/relationships/hdphoto" Target="../media/hdphoto5.wdp"/><Relationship Id="rId14" Type="http://schemas.microsoft.com/office/2007/relationships/hdphoto" Target="../media/hdphoto4.wdp"/><Relationship Id="rId22" Type="http://schemas.openxmlformats.org/officeDocument/2006/relationships/image" Target="../media/image71.png"/><Relationship Id="rId27" Type="http://schemas.openxmlformats.org/officeDocument/2006/relationships/image" Target="../media/image76.png"/><Relationship Id="rId30" Type="http://schemas.openxmlformats.org/officeDocument/2006/relationships/image" Target="../media/image79.png"/><Relationship Id="rId35" Type="http://schemas.openxmlformats.org/officeDocument/2006/relationships/image" Target="../media/image84.svg"/><Relationship Id="rId43" Type="http://schemas.openxmlformats.org/officeDocument/2006/relationships/image" Target="../media/image92.jpeg"/><Relationship Id="rId48" Type="http://schemas.microsoft.com/office/2007/relationships/hdphoto" Target="../media/hdphoto6.wdp"/><Relationship Id="rId56" Type="http://schemas.openxmlformats.org/officeDocument/2006/relationships/image" Target="../media/image102.svg"/><Relationship Id="rId64" Type="http://schemas.openxmlformats.org/officeDocument/2006/relationships/image" Target="../media/image108.png"/><Relationship Id="rId8" Type="http://schemas.openxmlformats.org/officeDocument/2006/relationships/image" Target="../media/image60.png"/><Relationship Id="rId51" Type="http://schemas.openxmlformats.org/officeDocument/2006/relationships/image" Target="../media/image98.png"/><Relationship Id="rId3" Type="http://schemas.microsoft.com/office/2007/relationships/hdphoto" Target="../media/hdphoto2.wdp"/><Relationship Id="rId12" Type="http://schemas.openxmlformats.org/officeDocument/2006/relationships/image" Target="../media/image63.jpg"/><Relationship Id="rId17" Type="http://schemas.openxmlformats.org/officeDocument/2006/relationships/image" Target="../media/image67.svg"/><Relationship Id="rId25" Type="http://schemas.openxmlformats.org/officeDocument/2006/relationships/image" Target="../media/image74.jpeg"/><Relationship Id="rId33" Type="http://schemas.openxmlformats.org/officeDocument/2006/relationships/image" Target="../media/image82.png"/><Relationship Id="rId38" Type="http://schemas.openxmlformats.org/officeDocument/2006/relationships/image" Target="../media/image87.png"/><Relationship Id="rId46" Type="http://schemas.openxmlformats.org/officeDocument/2006/relationships/image" Target="../media/image95.png"/><Relationship Id="rId59" Type="http://schemas.microsoft.com/office/2007/relationships/hdphoto" Target="../media/hdphoto9.wdp"/><Relationship Id="rId20" Type="http://schemas.openxmlformats.org/officeDocument/2006/relationships/image" Target="../media/image69.png"/><Relationship Id="rId41" Type="http://schemas.openxmlformats.org/officeDocument/2006/relationships/image" Target="../media/image90.jpeg"/><Relationship Id="rId54" Type="http://schemas.openxmlformats.org/officeDocument/2006/relationships/image" Target="../media/image100.png"/><Relationship Id="rId62" Type="http://schemas.openxmlformats.org/officeDocument/2006/relationships/image" Target="../media/image10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8.png"/><Relationship Id="rId15" Type="http://schemas.openxmlformats.org/officeDocument/2006/relationships/image" Target="../media/image65.jpeg"/><Relationship Id="rId23" Type="http://schemas.openxmlformats.org/officeDocument/2006/relationships/image" Target="../media/image72.png"/><Relationship Id="rId28" Type="http://schemas.openxmlformats.org/officeDocument/2006/relationships/image" Target="../media/image77.png"/><Relationship Id="rId36" Type="http://schemas.openxmlformats.org/officeDocument/2006/relationships/image" Target="../media/image85.png"/><Relationship Id="rId49" Type="http://schemas.openxmlformats.org/officeDocument/2006/relationships/image" Target="../media/image97.png"/><Relationship Id="rId57" Type="http://schemas.openxmlformats.org/officeDocument/2006/relationships/image" Target="../media/image103.png"/><Relationship Id="rId10" Type="http://schemas.openxmlformats.org/officeDocument/2006/relationships/image" Target="../media/image61.png"/><Relationship Id="rId31" Type="http://schemas.openxmlformats.org/officeDocument/2006/relationships/image" Target="../media/image80.png"/><Relationship Id="rId44" Type="http://schemas.openxmlformats.org/officeDocument/2006/relationships/image" Target="../media/image93.png"/><Relationship Id="rId52" Type="http://schemas.openxmlformats.org/officeDocument/2006/relationships/image" Target="../media/image99.png"/><Relationship Id="rId60" Type="http://schemas.openxmlformats.org/officeDocument/2006/relationships/image" Target="../media/image105.png"/><Relationship Id="rId65" Type="http://schemas.openxmlformats.org/officeDocument/2006/relationships/image" Target="../media/image109.png"/><Relationship Id="rId4" Type="http://schemas.openxmlformats.org/officeDocument/2006/relationships/image" Target="../media/image56.png"/><Relationship Id="rId9" Type="http://schemas.microsoft.com/office/2007/relationships/hdphoto" Target="../media/hdphoto3.wdp"/><Relationship Id="rId13" Type="http://schemas.openxmlformats.org/officeDocument/2006/relationships/image" Target="../media/image64.png"/><Relationship Id="rId18" Type="http://schemas.openxmlformats.org/officeDocument/2006/relationships/image" Target="../media/image68.png"/><Relationship Id="rId39" Type="http://schemas.openxmlformats.org/officeDocument/2006/relationships/image" Target="../media/image88.png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10.png"/><Relationship Id="rId7" Type="http://schemas.openxmlformats.org/officeDocument/2006/relationships/image" Target="../media/image112.png"/><Relationship Id="rId12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11" Type="http://schemas.openxmlformats.org/officeDocument/2006/relationships/image" Target="../media/image114.jpg"/><Relationship Id="rId5" Type="http://schemas.openxmlformats.org/officeDocument/2006/relationships/image" Target="../media/image11.png"/><Relationship Id="rId10" Type="http://schemas.openxmlformats.org/officeDocument/2006/relationships/image" Target="../media/image113.png"/><Relationship Id="rId4" Type="http://schemas.openxmlformats.org/officeDocument/2006/relationships/image" Target="../media/image111.png"/><Relationship Id="rId9" Type="http://schemas.openxmlformats.org/officeDocument/2006/relationships/image" Target="../media/image38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115.png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png"/><Relationship Id="rId13" Type="http://schemas.openxmlformats.org/officeDocument/2006/relationships/image" Target="../media/image125.png"/><Relationship Id="rId3" Type="http://schemas.openxmlformats.org/officeDocument/2006/relationships/image" Target="../media/image113.png"/><Relationship Id="rId7" Type="http://schemas.openxmlformats.org/officeDocument/2006/relationships/image" Target="../media/image120.png"/><Relationship Id="rId12" Type="http://schemas.openxmlformats.org/officeDocument/2006/relationships/image" Target="../media/image124.png"/><Relationship Id="rId2" Type="http://schemas.openxmlformats.org/officeDocument/2006/relationships/image" Target="../media/image116.png"/><Relationship Id="rId16" Type="http://schemas.openxmlformats.org/officeDocument/2006/relationships/image" Target="../media/image11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9.png"/><Relationship Id="rId11" Type="http://schemas.openxmlformats.org/officeDocument/2006/relationships/image" Target="../media/image15.png"/><Relationship Id="rId5" Type="http://schemas.openxmlformats.org/officeDocument/2006/relationships/image" Target="../media/image118.png"/><Relationship Id="rId15" Type="http://schemas.openxmlformats.org/officeDocument/2006/relationships/image" Target="../media/image127.png"/><Relationship Id="rId10" Type="http://schemas.openxmlformats.org/officeDocument/2006/relationships/image" Target="../media/image123.png"/><Relationship Id="rId4" Type="http://schemas.openxmlformats.org/officeDocument/2006/relationships/image" Target="../media/image117.png"/><Relationship Id="rId9" Type="http://schemas.openxmlformats.org/officeDocument/2006/relationships/image" Target="../media/image122.png"/><Relationship Id="rId14" Type="http://schemas.openxmlformats.org/officeDocument/2006/relationships/image" Target="../media/image126.png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6.png"/><Relationship Id="rId7" Type="http://schemas.openxmlformats.org/officeDocument/2006/relationships/image" Target="../media/image22.png"/><Relationship Id="rId2" Type="http://schemas.openxmlformats.org/officeDocument/2006/relationships/image" Target="../media/image12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4.jpg"/><Relationship Id="rId5" Type="http://schemas.openxmlformats.org/officeDocument/2006/relationships/image" Target="../media/image113.png"/><Relationship Id="rId4" Type="http://schemas.openxmlformats.org/officeDocument/2006/relationships/image" Target="../media/image18.png"/><Relationship Id="rId9" Type="http://schemas.openxmlformats.org/officeDocument/2006/relationships/image" Target="../media/image129.png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png"/><Relationship Id="rId3" Type="http://schemas.openxmlformats.org/officeDocument/2006/relationships/image" Target="../media/image131.png"/><Relationship Id="rId7" Type="http://schemas.openxmlformats.org/officeDocument/2006/relationships/image" Target="../media/image38.png"/><Relationship Id="rId2" Type="http://schemas.openxmlformats.org/officeDocument/2006/relationships/image" Target="../media/image13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2.png"/><Relationship Id="rId5" Type="http://schemas.openxmlformats.org/officeDocument/2006/relationships/image" Target="../media/image14.png"/><Relationship Id="rId10" Type="http://schemas.openxmlformats.org/officeDocument/2006/relationships/image" Target="../media/image114.jpg"/><Relationship Id="rId4" Type="http://schemas.openxmlformats.org/officeDocument/2006/relationships/image" Target="../media/image112.png"/><Relationship Id="rId9" Type="http://schemas.openxmlformats.org/officeDocument/2006/relationships/image" Target="../media/image13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3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4.jpg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image" Target="../media/image137.png"/><Relationship Id="rId7" Type="http://schemas.openxmlformats.org/officeDocument/2006/relationships/image" Target="../media/image140.png"/><Relationship Id="rId2" Type="http://schemas.openxmlformats.org/officeDocument/2006/relationships/image" Target="../media/image13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4.png"/><Relationship Id="rId11" Type="http://schemas.openxmlformats.org/officeDocument/2006/relationships/image" Target="../media/image143.png"/><Relationship Id="rId5" Type="http://schemas.openxmlformats.org/officeDocument/2006/relationships/image" Target="../media/image139.png"/><Relationship Id="rId10" Type="http://schemas.openxmlformats.org/officeDocument/2006/relationships/image" Target="../media/image142.jpeg"/><Relationship Id="rId4" Type="http://schemas.openxmlformats.org/officeDocument/2006/relationships/image" Target="../media/image138.png"/><Relationship Id="rId9" Type="http://schemas.openxmlformats.org/officeDocument/2006/relationships/image" Target="../media/image1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7" Type="http://schemas.openxmlformats.org/officeDocument/2006/relationships/image" Target="../media/image14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6.png"/><Relationship Id="rId5" Type="http://schemas.openxmlformats.org/officeDocument/2006/relationships/image" Target="../media/image145.png"/><Relationship Id="rId4" Type="http://schemas.openxmlformats.org/officeDocument/2006/relationships/image" Target="../media/image14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png"/><Relationship Id="rId3" Type="http://schemas.openxmlformats.org/officeDocument/2006/relationships/image" Target="../media/image145.png"/><Relationship Id="rId7" Type="http://schemas.openxmlformats.org/officeDocument/2006/relationships/image" Target="../media/image141.png"/><Relationship Id="rId2" Type="http://schemas.openxmlformats.org/officeDocument/2006/relationships/image" Target="../media/image14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147.png"/><Relationship Id="rId4" Type="http://schemas.openxmlformats.org/officeDocument/2006/relationships/image" Target="../media/image146.png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9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3423424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1850" y="3646446"/>
            <a:ext cx="10515600" cy="1241441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14" y="1371384"/>
            <a:ext cx="3084946" cy="1391888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high confidence">
            <a:extLst>
              <a:ext uri="{FF2B5EF4-FFF2-40B4-BE49-F238E27FC236}">
                <a16:creationId xmlns:a16="http://schemas.microsoft.com/office/drawing/2014/main" id="{99CFD388-ED5D-422D-9B49-1B20CC6E3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410" y="5362695"/>
            <a:ext cx="3865179" cy="8538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88DAFA4-A361-46DC-B99F-1F546065FB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203" y="5362695"/>
            <a:ext cx="2756354" cy="85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735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therine Wheeler-Osma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892" y="3577896"/>
            <a:ext cx="338554" cy="33855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783" y="3569658"/>
            <a:ext cx="351848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BMCatherine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1" y="3575070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sales@blackmarble.co.uk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7684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81019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Catherine </a:t>
            </a:r>
          </a:p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Wheeler-Osman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71338" y="5945775"/>
            <a:ext cx="6863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Business Development Manager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11" y="1521228"/>
            <a:ext cx="1683382" cy="510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361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my Gwyth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892" y="3577896"/>
            <a:ext cx="338554" cy="33855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783" y="3569658"/>
            <a:ext cx="351848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BlackMarble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1" y="3575070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sales@blackmarble.co.uk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7684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Amy Gwyther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71338" y="5138144"/>
            <a:ext cx="6863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Senior Business Development Manager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89" y="1548988"/>
            <a:ext cx="1822960" cy="507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48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ty Web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892" y="3577896"/>
            <a:ext cx="338554" cy="33855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783" y="3569658"/>
            <a:ext cx="351848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BlackMarble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1" y="3575070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sales@blackmarble.co.uk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7684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Katy Webb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71338" y="5138144"/>
            <a:ext cx="6863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Chief Business Development Officer (CBDO)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789" y="1521228"/>
            <a:ext cx="1809104" cy="510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2978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nnah Ackroy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892" y="3577896"/>
            <a:ext cx="338554" cy="33855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783" y="3569658"/>
            <a:ext cx="351848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BlackMarble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1" y="3575070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sales@blackmarble.co.uk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7684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Hannah </a:t>
            </a:r>
            <a:r>
              <a:rPr lang="en-GB" sz="6000" dirty="0" err="1">
                <a:solidFill>
                  <a:schemeClr val="bg1"/>
                </a:solidFill>
                <a:latin typeface="+mj-lt"/>
              </a:rPr>
              <a:t>Ackroyd</a:t>
            </a:r>
            <a:endParaRPr lang="en-GB" sz="6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171338" y="5138144"/>
            <a:ext cx="6863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Business Development Manager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20" y="1548988"/>
            <a:ext cx="1866370" cy="507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143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dy Daw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5469" y="3577896"/>
            <a:ext cx="338554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@W4050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513777" y="3575070"/>
            <a:ext cx="3364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blogs.blackmarble.co.uk/</a:t>
            </a:r>
            <a:r>
              <a:rPr lang="en-GB" sz="1400" dirty="0" err="1">
                <a:solidFill>
                  <a:schemeClr val="bg1"/>
                </a:solidFill>
              </a:rPr>
              <a:t>adawson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212261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Andy Dawson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71338" y="5138144"/>
            <a:ext cx="68636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Chief Information Officer (CIO)</a:t>
            </a:r>
          </a:p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Microsoft</a:t>
            </a:r>
            <a:r>
              <a:rPr lang="en-GB" sz="2400" baseline="0" dirty="0">
                <a:solidFill>
                  <a:schemeClr val="bg1"/>
                </a:solidFill>
                <a:latin typeface="+mn-lt"/>
              </a:rPr>
              <a:t> MVP (Office Apps and Services)</a:t>
            </a:r>
            <a:endParaRPr lang="en-GB" sz="24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057" y="4495216"/>
            <a:ext cx="1001646" cy="15521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660" y="3577896"/>
            <a:ext cx="327088" cy="32708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77" t="1124" r="19138" b="4840"/>
          <a:stretch/>
        </p:blipFill>
        <p:spPr>
          <a:xfrm>
            <a:off x="634231" y="1185367"/>
            <a:ext cx="2243548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dy Hay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3030" y="3577896"/>
            <a:ext cx="338554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BlackMarble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397769" y="3575070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blogs.blackmarble.co.uk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529822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Andy Haynes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652" y="3577896"/>
            <a:ext cx="327088" cy="32708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0" y="1509947"/>
            <a:ext cx="2110314" cy="510401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171338" y="5138144"/>
            <a:ext cx="6863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Engineering Director</a:t>
            </a:r>
          </a:p>
        </p:txBody>
      </p:sp>
    </p:spTree>
    <p:extLst>
      <p:ext uri="{BB962C8B-B14F-4D97-AF65-F5344CB8AC3E}">
        <p14:creationId xmlns:p14="http://schemas.microsoft.com/office/powerpoint/2010/main" val="2497771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obert Hancoc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892" y="3577896"/>
            <a:ext cx="338554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BlackMarble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1" y="3575070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blogs.blackmarble.co.uk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7684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Robert Hancock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514" y="3577896"/>
            <a:ext cx="327088" cy="3270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3" t="5020" r="18912" b="6283"/>
          <a:stretch/>
        </p:blipFill>
        <p:spPr>
          <a:xfrm>
            <a:off x="707337" y="1479665"/>
            <a:ext cx="1901887" cy="514008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171338" y="5138144"/>
            <a:ext cx="6863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Chief Development Officer (CDO)</a:t>
            </a:r>
          </a:p>
        </p:txBody>
      </p:sp>
    </p:spTree>
    <p:extLst>
      <p:ext uri="{BB962C8B-B14F-4D97-AF65-F5344CB8AC3E}">
        <p14:creationId xmlns:p14="http://schemas.microsoft.com/office/powerpoint/2010/main" val="2396851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ccardo Viglianis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6437" y="3577896"/>
            <a:ext cx="338554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CaptainShmaser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1" y="3575070"/>
            <a:ext cx="3230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blogs.blackmarble.co.uk/</a:t>
            </a:r>
            <a:r>
              <a:rPr lang="en-GB" sz="1400" dirty="0" err="1">
                <a:solidFill>
                  <a:schemeClr val="bg1"/>
                </a:solidFill>
              </a:rPr>
              <a:t>rviglianisi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493229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Riccardo Viglianisi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514" y="3577896"/>
            <a:ext cx="327088" cy="3270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3" t="8514" r="21081" b="4575"/>
          <a:stretch/>
        </p:blipFill>
        <p:spPr>
          <a:xfrm>
            <a:off x="733369" y="1446415"/>
            <a:ext cx="1859927" cy="521208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171338" y="5138144"/>
            <a:ext cx="6863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Consultant</a:t>
            </a:r>
          </a:p>
        </p:txBody>
      </p:sp>
    </p:spTree>
    <p:extLst>
      <p:ext uri="{BB962C8B-B14F-4D97-AF65-F5344CB8AC3E}">
        <p14:creationId xmlns:p14="http://schemas.microsoft.com/office/powerpoint/2010/main" val="10877440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is Gardn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892" y="3577896"/>
            <a:ext cx="338554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HalbaradKenafin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101691" y="3575070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Chrislgardner@github.io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7684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Chris Gardner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574" y="3577896"/>
            <a:ext cx="327088" cy="3270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871" y="1524050"/>
            <a:ext cx="1857356" cy="510401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171338" y="5138144"/>
            <a:ext cx="6863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Consultant</a:t>
            </a:r>
          </a:p>
        </p:txBody>
      </p:sp>
    </p:spTree>
    <p:extLst>
      <p:ext uri="{BB962C8B-B14F-4D97-AF65-F5344CB8AC3E}">
        <p14:creationId xmlns:p14="http://schemas.microsoft.com/office/powerpoint/2010/main" val="23307172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k Hepwort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199" y="3577896"/>
            <a:ext cx="338554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rikhepworth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1" y="3575070"/>
            <a:ext cx="3502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blogs.blackmarble.co.uk/</a:t>
            </a:r>
            <a:r>
              <a:rPr lang="en-GB" sz="1400" dirty="0" err="1">
                <a:solidFill>
                  <a:schemeClr val="bg1"/>
                </a:solidFill>
              </a:rPr>
              <a:t>rhepworth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764991" y="3577228"/>
            <a:ext cx="14738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Rik</a:t>
            </a:r>
            <a:r>
              <a:rPr lang="en-GB" sz="6000" baseline="0" dirty="0">
                <a:solidFill>
                  <a:schemeClr val="bg1"/>
                </a:solidFill>
                <a:latin typeface="+mj-lt"/>
              </a:rPr>
              <a:t> Hepworth</a:t>
            </a:r>
            <a:endParaRPr lang="en-GB" sz="6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171338" y="5138144"/>
            <a:ext cx="68636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Chief Consultancy Officer (COO)</a:t>
            </a:r>
          </a:p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Microsoft MVP (Azure)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514" y="3577896"/>
            <a:ext cx="327088" cy="3270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057" y="4495216"/>
            <a:ext cx="1001646" cy="1552100"/>
          </a:xfrm>
          <a:prstGeom prst="rect">
            <a:avLst/>
          </a:prstGeom>
        </p:spPr>
      </p:pic>
      <p:pic>
        <p:nvPicPr>
          <p:cNvPr id="16" name="Picture 15" descr="A picture containing clothing&#10;&#10;Description generated with very high confidence">
            <a:extLst>
              <a:ext uri="{FF2B5EF4-FFF2-40B4-BE49-F238E27FC236}">
                <a16:creationId xmlns:a16="http://schemas.microsoft.com/office/drawing/2014/main" id="{91B1BF3B-AEDD-404C-8EF1-C2799AFD70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05" y="1523620"/>
            <a:ext cx="2795925" cy="509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37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sub-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3423424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1850" y="3455247"/>
            <a:ext cx="10515600" cy="1241441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14" y="1371384"/>
            <a:ext cx="3084946" cy="1391888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high confidence">
            <a:extLst>
              <a:ext uri="{FF2B5EF4-FFF2-40B4-BE49-F238E27FC236}">
                <a16:creationId xmlns:a16="http://schemas.microsoft.com/office/drawing/2014/main" id="{41A9ECDF-332B-42AC-98F5-9907EF11CC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410" y="5570514"/>
            <a:ext cx="3865179" cy="853859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DA6896-0D1D-4FCD-97FF-8CE3C42C0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87936"/>
            <a:ext cx="10515600" cy="521761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0A81C1-207F-4DE6-B591-EA440CD3B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203" y="5570514"/>
            <a:ext cx="2756354" cy="85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041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obert Hog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821" y="3577896"/>
            <a:ext cx="338554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RobertHogg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1" y="3575070"/>
            <a:ext cx="3443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blogs.blackmarble.co.uk/boss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301613" y="3577228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Robert Hogg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71338" y="5138144"/>
            <a:ext cx="68636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Chief Executive Officer (CEO)</a:t>
            </a:r>
          </a:p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Microsoft MVP (Azure)</a:t>
            </a:r>
          </a:p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Microsoft Regional Director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514" y="3577896"/>
            <a:ext cx="327088" cy="3270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057" y="4495216"/>
            <a:ext cx="1001646" cy="1552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t="1768" r="1168" b="1487"/>
          <a:stretch/>
        </p:blipFill>
        <p:spPr>
          <a:xfrm>
            <a:off x="233297" y="1795548"/>
            <a:ext cx="2993126" cy="481307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9080" y="5524694"/>
            <a:ext cx="2754680" cy="58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321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chard Fenne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151" y="3577896"/>
            <a:ext cx="338554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richardfennell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0" y="3575070"/>
            <a:ext cx="3517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blogs.blackmarble.co.uk/</a:t>
            </a:r>
            <a:r>
              <a:rPr lang="en-GB" sz="1400" dirty="0" err="1">
                <a:solidFill>
                  <a:schemeClr val="bg1"/>
                </a:solidFill>
              </a:rPr>
              <a:t>rfennell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432943" y="3577228"/>
            <a:ext cx="1933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Richard Fennell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71338" y="5138144"/>
            <a:ext cx="68636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Chief Technology Officer (CTO)</a:t>
            </a:r>
          </a:p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Microsoft MVP</a:t>
            </a:r>
            <a:br>
              <a:rPr lang="en-GB" sz="2400" dirty="0">
                <a:solidFill>
                  <a:schemeClr val="bg1"/>
                </a:solidFill>
                <a:latin typeface="+mn-lt"/>
              </a:rPr>
            </a:br>
            <a:r>
              <a:rPr lang="en-GB" sz="2400" dirty="0">
                <a:solidFill>
                  <a:schemeClr val="bg1"/>
                </a:solidFill>
                <a:latin typeface="+mn-lt"/>
              </a:rPr>
              <a:t>(Visual Studio and Development Technologies)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514" y="3577896"/>
            <a:ext cx="327088" cy="3270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057" y="4495216"/>
            <a:ext cx="1001646" cy="1552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7" t="1331" r="1065" b="1159"/>
          <a:stretch/>
        </p:blipFill>
        <p:spPr>
          <a:xfrm>
            <a:off x="711094" y="1496291"/>
            <a:ext cx="1933254" cy="513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4502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ames Man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56" y="3579542"/>
            <a:ext cx="327671" cy="3276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094" y="3577896"/>
            <a:ext cx="338554" cy="3385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9627" y="3577229"/>
            <a:ext cx="2746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@</a:t>
            </a:r>
            <a:r>
              <a:rPr lang="en-GB" sz="1400" dirty="0" err="1">
                <a:solidFill>
                  <a:schemeClr val="bg1"/>
                </a:solidFill>
              </a:rPr>
              <a:t>jamesemann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15630" y="3575070"/>
            <a:ext cx="3517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blogs.blackmarble.co.uk/</a:t>
            </a:r>
            <a:r>
              <a:rPr lang="en-GB" sz="1400" dirty="0" err="1">
                <a:solidFill>
                  <a:schemeClr val="bg1"/>
                </a:solidFill>
              </a:rPr>
              <a:t>jmann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356886" y="3577228"/>
            <a:ext cx="1933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Black Marble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61815" y="4006783"/>
            <a:ext cx="6863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+mj-lt"/>
              </a:rPr>
              <a:t>James Mann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71338" y="5138144"/>
            <a:ext cx="68636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Senior Consultant</a:t>
            </a:r>
          </a:p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Microsoft MVP</a:t>
            </a:r>
            <a:br>
              <a:rPr lang="en-GB" sz="2400" dirty="0">
                <a:solidFill>
                  <a:schemeClr val="bg1"/>
                </a:solidFill>
                <a:latin typeface="+mn-lt"/>
              </a:rPr>
            </a:br>
            <a:r>
              <a:rPr lang="en-GB" sz="2400" dirty="0">
                <a:solidFill>
                  <a:schemeClr val="bg1"/>
                </a:solidFill>
                <a:latin typeface="+mn-lt"/>
              </a:rPr>
              <a:t>(AI)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514" y="3577896"/>
            <a:ext cx="327088" cy="3270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057" y="4495216"/>
            <a:ext cx="1001646" cy="1552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CF6DDFE-F540-429C-9A81-E14470E97C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56" y="1521228"/>
            <a:ext cx="1933680" cy="509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09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ss and Cather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4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09711" y="357954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Robert</a:t>
            </a:r>
            <a:r>
              <a:rPr lang="en-US" sz="3300" baseline="0" dirty="0"/>
              <a:t> Hogg</a:t>
            </a:r>
            <a:endParaRPr lang="en-GB" sz="33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387143" y="4100304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300" dirty="0"/>
              <a:t>Catherine</a:t>
            </a:r>
          </a:p>
          <a:p>
            <a:pPr>
              <a:lnSpc>
                <a:spcPct val="100000"/>
              </a:lnSpc>
            </a:pPr>
            <a:r>
              <a:rPr lang="en-US" sz="3300" dirty="0"/>
              <a:t>Wheeler-Osman</a:t>
            </a:r>
            <a:endParaRPr lang="en-GB" sz="33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309711" y="514071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Chief Executive Officer (CEO)</a:t>
            </a:r>
            <a:r>
              <a:rPr lang="en-US" sz="2400" baseline="0" dirty="0">
                <a:latin typeface="+mn-lt"/>
              </a:rPr>
              <a:t>, MVP and Microsoft Regional Director</a:t>
            </a:r>
            <a:endParaRPr lang="en-GB" sz="2400" dirty="0">
              <a:latin typeface="+mn-lt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387143" y="4958948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Business Development Manager</a:t>
            </a:r>
            <a:endParaRPr lang="en-GB" sz="2400" dirty="0">
              <a:latin typeface="+mn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161" y="1877624"/>
            <a:ext cx="1566941" cy="47509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C63E98-8B2C-4AD2-AB4C-DDCF8DE0E6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t="1768" r="1168" b="1487"/>
          <a:stretch/>
        </p:blipFill>
        <p:spPr>
          <a:xfrm>
            <a:off x="468334" y="1961804"/>
            <a:ext cx="2884315" cy="463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3493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ss and Am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4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09711" y="357954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Robert</a:t>
            </a:r>
            <a:r>
              <a:rPr lang="en-US" sz="3300" baseline="0" dirty="0"/>
              <a:t> Hogg</a:t>
            </a:r>
            <a:endParaRPr lang="en-GB" sz="33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387143" y="357954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Amy Gwyther</a:t>
            </a:r>
            <a:endParaRPr lang="en-GB" sz="33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309711" y="514071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kern="1200" dirty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Chief Executive Officer (CEO)</a:t>
            </a:r>
            <a:r>
              <a:rPr lang="en-US" sz="2400" kern="1200" baseline="0" dirty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, MVP and Microsoft Regional Director</a:t>
            </a:r>
            <a:endParaRPr lang="en-GB" sz="2400" kern="1200" dirty="0">
              <a:solidFill>
                <a:schemeClr val="bg1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387143" y="4495350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Business Development Manager</a:t>
            </a:r>
            <a:endParaRPr lang="en-GB" sz="2400" dirty="0">
              <a:latin typeface="+mn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B0D491-DC31-47F0-91FF-851D96F47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685" y="1961804"/>
            <a:ext cx="1674551" cy="46579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16375F-4502-4AE7-96A5-500DCC9F95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t="1768" r="1168" b="1487"/>
          <a:stretch/>
        </p:blipFill>
        <p:spPr>
          <a:xfrm>
            <a:off x="484960" y="1961804"/>
            <a:ext cx="2884315" cy="463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9780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ss and Ka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4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09711" y="357954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Robert</a:t>
            </a:r>
            <a:r>
              <a:rPr lang="en-US" sz="3300" baseline="0" dirty="0"/>
              <a:t> Hogg</a:t>
            </a:r>
            <a:endParaRPr lang="en-GB" sz="33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387143" y="357954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Katy Webb</a:t>
            </a:r>
            <a:endParaRPr lang="en-GB" sz="33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3309711" y="514071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kern="1200" dirty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Chief Executive Officer (CEO)</a:t>
            </a:r>
            <a:r>
              <a:rPr lang="en-US" sz="2400" kern="1200" baseline="0" dirty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, MVP and Microsoft Regional Director</a:t>
            </a:r>
            <a:endParaRPr lang="en-GB" sz="2400" kern="1200" dirty="0">
              <a:solidFill>
                <a:schemeClr val="bg1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387143" y="4814388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Chief Business Development Officer (CBDO)</a:t>
            </a:r>
            <a:endParaRPr lang="en-GB" sz="2400" dirty="0">
              <a:latin typeface="+mn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234356B-94A7-4A67-B917-319D238C8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349" y="2003368"/>
            <a:ext cx="1632319" cy="46052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49B267-3899-448D-B050-07E8D04F51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t="1768" r="1168" b="1487"/>
          <a:stretch/>
        </p:blipFill>
        <p:spPr>
          <a:xfrm>
            <a:off x="484960" y="1961804"/>
            <a:ext cx="2884315" cy="463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1662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ss and Hanna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4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09711" y="357954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Robert</a:t>
            </a:r>
            <a:r>
              <a:rPr lang="en-US" sz="3300" baseline="0" dirty="0"/>
              <a:t> Hogg</a:t>
            </a:r>
            <a:endParaRPr lang="en-GB" sz="33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387143" y="3579542"/>
            <a:ext cx="3541246" cy="858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Hannah </a:t>
            </a:r>
            <a:r>
              <a:rPr lang="en-US" sz="3300" dirty="0" err="1"/>
              <a:t>Ackroyd</a:t>
            </a:r>
            <a:endParaRPr lang="en-GB" sz="33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309711" y="5140712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kern="1200" dirty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Chief Executive Officer (CEO)</a:t>
            </a:r>
            <a:r>
              <a:rPr lang="en-US" sz="2400" kern="1200" baseline="0" dirty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, MVP and Microsoft Regional Director</a:t>
            </a:r>
            <a:endParaRPr lang="en-GB" sz="2400" kern="1200" dirty="0">
              <a:solidFill>
                <a:schemeClr val="bg1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387143" y="4495350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Business Development Manager</a:t>
            </a:r>
            <a:endParaRPr lang="en-GB" sz="2400" dirty="0">
              <a:latin typeface="+mn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911" y="1937716"/>
            <a:ext cx="1722439" cy="46797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F88F63-3365-43D7-9333-BEF6262759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t="1768" r="1168" b="1487"/>
          <a:stretch/>
        </p:blipFill>
        <p:spPr>
          <a:xfrm>
            <a:off x="484960" y="1961804"/>
            <a:ext cx="2884315" cy="463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7235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n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living area with red and black furniture&#10;&#10;Description generated with high confidence">
            <a:extLst>
              <a:ext uri="{FF2B5EF4-FFF2-40B4-BE49-F238E27FC236}">
                <a16:creationId xmlns:a16="http://schemas.microsoft.com/office/drawing/2014/main" id="{4438AF8B-10E9-42CE-8669-D54C55F621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5" t="6082" r="21572"/>
          <a:stretch/>
        </p:blipFill>
        <p:spPr>
          <a:xfrm>
            <a:off x="0" y="285224"/>
            <a:ext cx="12192000" cy="6301630"/>
          </a:xfrm>
          <a:prstGeom prst="rect">
            <a:avLst/>
          </a:prstGeom>
        </p:spPr>
      </p:pic>
      <p:pic>
        <p:nvPicPr>
          <p:cNvPr id="27" name="Picture 26" descr="A close up of a logo&#10;&#10;Description generated with high confidence">
            <a:extLst>
              <a:ext uri="{FF2B5EF4-FFF2-40B4-BE49-F238E27FC236}">
                <a16:creationId xmlns:a16="http://schemas.microsoft.com/office/drawing/2014/main" id="{A350FADF-19E9-4A05-89CE-2F006276A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919" y="962525"/>
            <a:ext cx="2166292" cy="5222471"/>
          </a:xfrm>
          <a:prstGeom prst="rect">
            <a:avLst/>
          </a:prstGeom>
        </p:spPr>
      </p:pic>
      <p:pic>
        <p:nvPicPr>
          <p:cNvPr id="28" name="Picture 27" descr="A picture containing clothing&#10;&#10;Description generated with very high confidence">
            <a:extLst>
              <a:ext uri="{FF2B5EF4-FFF2-40B4-BE49-F238E27FC236}">
                <a16:creationId xmlns:a16="http://schemas.microsoft.com/office/drawing/2014/main" id="{AF05BA86-4573-4FA3-9CF0-36D79E341E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239" y="690052"/>
            <a:ext cx="2180034" cy="549494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E7AF1A0-FF66-4683-8A03-25B66F75C5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022" y="962525"/>
            <a:ext cx="3367173" cy="5346048"/>
          </a:xfrm>
          <a:prstGeom prst="rect">
            <a:avLst/>
          </a:prstGeom>
        </p:spPr>
      </p:pic>
      <p:pic>
        <p:nvPicPr>
          <p:cNvPr id="30" name="Picture 2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1094832-B3CC-4E3B-A1F0-11A746E016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337" y="5262531"/>
            <a:ext cx="6087979" cy="107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4903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Mar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C08A412A-6749-4A07-B521-4B0ACA9AF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solidFill>
                  <a:srgbClr val="21B9EC"/>
                </a:solidFill>
              </a:rPr>
              <a:t>Click to edit Master title style</a:t>
            </a:r>
            <a:endParaRPr lang="en-GB" dirty="0">
              <a:solidFill>
                <a:srgbClr val="21B9EC"/>
              </a:solidFill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988F45D-EC5F-4F03-8A24-116018488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46143"/>
            <a:ext cx="8050876" cy="4351338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100000"/>
              </a:lnSpc>
            </a:pPr>
            <a:r>
              <a:rPr lang="en-US"/>
              <a:t>Edit Master text styles</a:t>
            </a:r>
          </a:p>
          <a:p>
            <a:pPr lvl="1">
              <a:lnSpc>
                <a:spcPct val="100000"/>
              </a:lnSpc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</a:pPr>
            <a:r>
              <a:rPr lang="en-US"/>
              <a:t>Fifth level</a:t>
            </a:r>
            <a:endParaRPr lang="en-GB" dirty="0"/>
          </a:p>
        </p:txBody>
      </p:sp>
      <p:pic>
        <p:nvPicPr>
          <p:cNvPr id="28" name="Picture 2" descr="C:\Users\Boss\Pictures\TECHED\boss1.jpg">
            <a:extLst>
              <a:ext uri="{FF2B5EF4-FFF2-40B4-BE49-F238E27FC236}">
                <a16:creationId xmlns:a16="http://schemas.microsoft.com/office/drawing/2014/main" id="{C27901F1-BCE2-410E-A069-F4418BE4CF7F}"/>
              </a:ext>
            </a:extLst>
          </p:cNvPr>
          <p:cNvPicPr>
            <a:picLocks noChangeArrowheads="1"/>
          </p:cNvPicPr>
          <p:nvPr/>
        </p:nvPicPr>
        <p:blipFill rotWithShape="1">
          <a:blip r:embed="rId2" cstate="print"/>
          <a:srcRect b="17900"/>
          <a:stretch/>
        </p:blipFill>
        <p:spPr bwMode="auto">
          <a:xfrm>
            <a:off x="9003323" y="3126188"/>
            <a:ext cx="2757548" cy="3468043"/>
          </a:xfrm>
          <a:prstGeom prst="rect">
            <a:avLst/>
          </a:prstGeom>
          <a:noFill/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7226235-520D-41EE-982D-55F883CB18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0920" b="77521" l="56235" r="623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468" t="70095" r="36861" b="21654"/>
          <a:stretch/>
        </p:blipFill>
        <p:spPr>
          <a:xfrm>
            <a:off x="10473321" y="5545747"/>
            <a:ext cx="294198" cy="30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426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 to what BM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C23C46D-D61D-4546-AA24-B269743294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1330598"/>
              </p:ext>
            </p:extLst>
          </p:nvPr>
        </p:nvGraphicFramePr>
        <p:xfrm>
          <a:off x="4257422" y="1180866"/>
          <a:ext cx="3682176" cy="25103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2176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510351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Core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Segoe UI Semibold" panose="020B0702040204020203" pitchFamily="34" charset="0"/>
                          <a:ea typeface="+mn-ea"/>
                          <a:cs typeface="Segoe UI Semibold" panose="020B0702040204020203" pitchFamily="34" charset="0"/>
                        </a:rPr>
                        <a:t>Gold</a:t>
                      </a: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gradFill>
                            <a:gsLst>
                              <a:gs pos="2917">
                                <a:srgbClr val="505050"/>
                              </a:gs>
                              <a:gs pos="30000">
                                <a:srgbClr val="505050"/>
                              </a:gs>
                            </a:gsLst>
                            <a:lin ang="5400000" scaled="0"/>
                          </a:gra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 Application Development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Microsoft Partner of the Year – Public Sector and National Security (Winner 2015 and Finalist 2017), CityNext (Finalist 2018) and Government (Finalist 2018)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Building Industry Product Certification - RDL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NHS Online Licensing Project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Police Mobile Solution – tuServ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F0DF497-9BC7-467D-BE35-91F4B96E6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7955509"/>
              </p:ext>
            </p:extLst>
          </p:nvPr>
        </p:nvGraphicFramePr>
        <p:xfrm>
          <a:off x="4257421" y="3802512"/>
          <a:ext cx="3682176" cy="26145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2176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614572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UX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Microsoft Partner of the Year - Application Development (Winner 2015 and Finalist 2017) and Development Platform (Winner 2016)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Microsoft Windows Insider Program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Universal Windows Platform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Touch/Interactive Development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1BA80E0-0A93-4794-8D1C-0084DD36F9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721045"/>
              </p:ext>
            </p:extLst>
          </p:nvPr>
        </p:nvGraphicFramePr>
        <p:xfrm>
          <a:off x="8046749" y="1171324"/>
          <a:ext cx="3682176" cy="2519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2176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519894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DevOps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Segoe UI Semibold" panose="020B0702040204020203" pitchFamily="34" charset="0"/>
                          <a:ea typeface="+mn-ea"/>
                          <a:cs typeface="Segoe UI Semibold" panose="020B0702040204020203" pitchFamily="34" charset="0"/>
                        </a:rPr>
                        <a:t>Gold</a:t>
                      </a: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gradFill>
                            <a:gsLst>
                              <a:gs pos="2917">
                                <a:srgbClr val="505050"/>
                              </a:gs>
                              <a:gs pos="30000">
                                <a:srgbClr val="505050"/>
                              </a:gs>
                            </a:gsLst>
                            <a:lin ang="5400000" scaled="0"/>
                          </a:gra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 DevOps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Dev and Test in the Cloud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Developer, Training and                                                  Scrum Masters</a:t>
                      </a: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041E234-6EB3-4B1D-B6F4-00B1954E3D2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046748" y="3802510"/>
          <a:ext cx="3682176" cy="26145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2176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614571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Full Fat Rescue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Architects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Developers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Project Managers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Team Lead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UX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Test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2917">
                              <a:srgbClr val="505050"/>
                            </a:gs>
                            <a:gs pos="30000">
                              <a:srgbClr val="505050"/>
                            </a:gs>
                          </a:gsLst>
                          <a:lin ang="5400000" scaled="0"/>
                        </a:gra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703E423-3260-4C84-9B04-C9A993E17A0C}"/>
              </a:ext>
            </a:extLst>
          </p:cNvPr>
          <p:cNvSpPr/>
          <p:nvPr/>
        </p:nvSpPr>
        <p:spPr bwMode="auto">
          <a:xfrm>
            <a:off x="8046749" y="434317"/>
            <a:ext cx="3682176" cy="746914"/>
          </a:xfrm>
          <a:prstGeom prst="rect">
            <a:avLst/>
          </a:prstGeom>
          <a:solidFill>
            <a:srgbClr val="00A99D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Rescue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AB29AF-7D35-43CF-A499-E4093AED7576}"/>
              </a:ext>
            </a:extLst>
          </p:cNvPr>
          <p:cNvSpPr/>
          <p:nvPr/>
        </p:nvSpPr>
        <p:spPr bwMode="auto">
          <a:xfrm>
            <a:off x="472375" y="442006"/>
            <a:ext cx="3682176" cy="746914"/>
          </a:xfrm>
          <a:prstGeom prst="rect">
            <a:avLst/>
          </a:prstGeom>
          <a:solidFill>
            <a:srgbClr val="21B9E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Collaboration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6BA360-247C-4F33-B83A-87D6B11E88C3}"/>
              </a:ext>
            </a:extLst>
          </p:cNvPr>
          <p:cNvSpPr/>
          <p:nvPr/>
        </p:nvSpPr>
        <p:spPr bwMode="auto">
          <a:xfrm>
            <a:off x="4261701" y="434317"/>
            <a:ext cx="3682176" cy="746914"/>
          </a:xfrm>
          <a:prstGeom prst="rect">
            <a:avLst/>
          </a:prstGeom>
          <a:solidFill>
            <a:srgbClr val="662985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Software Development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11ACB95-EBED-4AB9-AB23-940D0034F12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72376" y="1180867"/>
          <a:ext cx="3682176" cy="2510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2176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510350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Ad Hoc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Segoe UI Semibold" panose="020B0702040204020203" pitchFamily="34" charset="0"/>
                          <a:ea typeface="+mn-ea"/>
                          <a:cs typeface="Segoe UI Semibold" panose="020B0702040204020203" pitchFamily="34" charset="0"/>
                        </a:rPr>
                        <a:t>Gold</a:t>
                      </a: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gradFill>
                            <a:gsLst>
                              <a:gs pos="2917">
                                <a:srgbClr val="505050"/>
                              </a:gs>
                              <a:gs pos="30000">
                                <a:srgbClr val="505050"/>
                              </a:gs>
                            </a:gsLst>
                            <a:lin ang="5400000" scaled="0"/>
                          </a:gra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 Content and Collaboration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TAP – Participated in all 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SharePoint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TAPs since 2007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TAP – Office 365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4B0CBA24-1227-4DC8-8C38-DFD92A5B7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828" y="348556"/>
            <a:ext cx="690231" cy="1087351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33AC88-7478-4EF9-B5C2-28CAC94C0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0379" y="350913"/>
            <a:ext cx="690231" cy="1087351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E458D7F-397F-4230-9EEF-A44787862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5331" y="355669"/>
            <a:ext cx="690231" cy="1087351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DA9E8C2-1825-43C6-86FC-36741470E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3474576"/>
              </p:ext>
            </p:extLst>
          </p:nvPr>
        </p:nvGraphicFramePr>
        <p:xfrm>
          <a:off x="472375" y="3802511"/>
          <a:ext cx="3682176" cy="26145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2176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614571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Structured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Segoe UI Semibold" panose="020B0702040204020203" pitchFamily="34" charset="0"/>
                          <a:ea typeface="+mn-ea"/>
                          <a:cs typeface="Segoe UI Semibold" panose="020B0702040204020203" pitchFamily="34" charset="0"/>
                        </a:rPr>
                        <a:t>Gold</a:t>
                      </a: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gradFill>
                            <a:gsLst>
                              <a:gs pos="2917">
                                <a:srgbClr val="505050"/>
                              </a:gs>
                              <a:gs pos="30000">
                                <a:srgbClr val="505050"/>
                              </a:gs>
                            </a:gsLst>
                            <a:lin ang="5400000" scaled="0"/>
                          </a:gra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 Cloud Platform and Application Integration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Silver in Data Analytics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-4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and Data Platform</a:t>
                      </a:r>
                    </a:p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2917">
                              <a:srgbClr val="505050"/>
                            </a:gs>
                            <a:gs pos="30000">
                              <a:srgbClr val="505050"/>
                            </a:gs>
                          </a:gsLst>
                          <a:lin ang="5400000" scaled="0"/>
                        </a:gra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pic>
        <p:nvPicPr>
          <p:cNvPr id="15" name="Picture 14" descr="C:\Users\rik\Pictures\BizTalk_h_rgb.png">
            <a:extLst>
              <a:ext uri="{FF2B5EF4-FFF2-40B4-BE49-F238E27FC236}">
                <a16:creationId xmlns:a16="http://schemas.microsoft.com/office/drawing/2014/main" id="{B886AABA-D02B-4101-9C3F-3E01A4838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60" y="5397308"/>
            <a:ext cx="979667" cy="36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DCA77B6-9DC4-45DD-836B-6784ECA3CD6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79" y="5843508"/>
            <a:ext cx="1729714" cy="42417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6137EB1-C2D6-453B-87D0-5A44933EBA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921" y="6051466"/>
            <a:ext cx="913820" cy="2569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E863506-13E8-4F16-9649-F70885063BE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751" y="6068625"/>
            <a:ext cx="2217027" cy="24387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5FAF3CD-0868-4391-AD9B-900ECD440A2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751"/>
          <a:stretch/>
        </p:blipFill>
        <p:spPr>
          <a:xfrm>
            <a:off x="2170042" y="1707570"/>
            <a:ext cx="1944211" cy="19836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756B886-9543-4E7B-BB72-E6943B22B4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79815" y="4338722"/>
            <a:ext cx="1849108" cy="207752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2CDA8E5-00C9-40C6-B742-BAB71FF79C6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9775"/>
          <a:stretch/>
        </p:blipFill>
        <p:spPr>
          <a:xfrm>
            <a:off x="2095340" y="4587691"/>
            <a:ext cx="2143585" cy="182855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E863CE2-39D9-4A97-AC8B-0F262064335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623" y="2906085"/>
            <a:ext cx="957588" cy="65750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7B83CCB0-DD86-41C2-991A-777883F8B925}"/>
              </a:ext>
            </a:extLst>
          </p:cNvPr>
          <p:cNvGrpSpPr/>
          <p:nvPr/>
        </p:nvGrpSpPr>
        <p:grpSpPr>
          <a:xfrm>
            <a:off x="9490845" y="1722088"/>
            <a:ext cx="2509086" cy="2024775"/>
            <a:chOff x="9434673" y="1756123"/>
            <a:chExt cx="2559398" cy="2065376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AF0EE97-34ED-4D2A-A278-DA8E82BFA2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b="13040"/>
            <a:stretch/>
          </p:blipFill>
          <p:spPr>
            <a:xfrm>
              <a:off x="9434673" y="1756123"/>
              <a:ext cx="2559398" cy="2008614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057806B-0DDC-421F-9A60-57FA47AC0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0493959" y="3408896"/>
              <a:ext cx="560717" cy="4126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1874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5164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bout B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B0599EA-4016-4647-93CB-F5F7AB4F7A8D}"/>
              </a:ext>
            </a:extLst>
          </p:cNvPr>
          <p:cNvSpPr/>
          <p:nvPr/>
        </p:nvSpPr>
        <p:spPr bwMode="auto">
          <a:xfrm>
            <a:off x="8013497" y="490526"/>
            <a:ext cx="3571699" cy="746914"/>
          </a:xfrm>
          <a:prstGeom prst="rect">
            <a:avLst/>
          </a:prstGeom>
          <a:solidFill>
            <a:srgbClr val="00A99D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tuServ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D0B299-05F9-4FC0-9420-53B1FA9ED244}"/>
              </a:ext>
            </a:extLst>
          </p:cNvPr>
          <p:cNvSpPr/>
          <p:nvPr/>
        </p:nvSpPr>
        <p:spPr bwMode="auto">
          <a:xfrm>
            <a:off x="622359" y="498215"/>
            <a:ext cx="3571699" cy="746914"/>
          </a:xfrm>
          <a:prstGeom prst="rect">
            <a:avLst/>
          </a:prstGeom>
          <a:solidFill>
            <a:srgbClr val="21B9E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Innovation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E43733-C632-4657-8331-DDF7EC14CE6D}"/>
              </a:ext>
            </a:extLst>
          </p:cNvPr>
          <p:cNvSpPr/>
          <p:nvPr/>
        </p:nvSpPr>
        <p:spPr bwMode="auto">
          <a:xfrm>
            <a:off x="4315347" y="490526"/>
            <a:ext cx="3571699" cy="746914"/>
          </a:xfrm>
          <a:prstGeom prst="rect">
            <a:avLst/>
          </a:prstGeom>
          <a:solidFill>
            <a:srgbClr val="662985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Core Enterprise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8E860E6-912E-47E9-8DF7-F15B6CB2C5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812809"/>
              </p:ext>
            </p:extLst>
          </p:nvPr>
        </p:nvGraphicFramePr>
        <p:xfrm>
          <a:off x="617479" y="1237441"/>
          <a:ext cx="3571699" cy="5130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1699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5130034">
                <a:tc>
                  <a:txBody>
                    <a:bodyPr/>
                    <a:lstStyle/>
                    <a:p>
                      <a:r>
                        <a:rPr lang="en-US" sz="1400" b="1" i="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True Mobile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Microsoft DX Eco</a:t>
                      </a:r>
                      <a:r>
                        <a:rPr lang="en-US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System Insider Program 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Universal Windows Platform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Touch/Interactive</a:t>
                      </a:r>
                      <a:r>
                        <a:rPr lang="en-US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Development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HoloLens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Innovate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8-84 inch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Touch/Interactive</a:t>
                      </a:r>
                      <a:r>
                        <a:rPr lang="en-US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Development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Candy – Information Radiators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IOT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Enterprise Insight with </a:t>
                      </a:r>
                      <a:r>
                        <a:rPr lang="en-US" sz="1400" b="0" baseline="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IoT</a:t>
                      </a: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Wearable </a:t>
                      </a:r>
                      <a:r>
                        <a:rPr lang="en-US" sz="1400" b="0" baseline="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IoT</a:t>
                      </a:r>
                      <a:endParaRPr lang="en-US" sz="105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183C4B8E-B4D3-4D02-A95F-3AC5ED772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47" y="5759761"/>
            <a:ext cx="3012167" cy="331338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0461429-64DE-4B42-95E0-42F9EDEAAD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586533"/>
              </p:ext>
            </p:extLst>
          </p:nvPr>
        </p:nvGraphicFramePr>
        <p:xfrm>
          <a:off x="4315347" y="1227593"/>
          <a:ext cx="3571699" cy="51398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1699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5139881">
                <a:tc>
                  <a:txBody>
                    <a:bodyPr/>
                    <a:lstStyle/>
                    <a:p>
                      <a:r>
                        <a:rPr lang="en-US" sz="1400" b="1" i="0" kern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Imagine a Better Enterprise</a:t>
                      </a:r>
                      <a:endParaRPr lang="en-US" sz="1400" b="1" i="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Reimagine your requirements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Articulate your needs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LoB applications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Fully integrated architected solutions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Holisitic view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Minimising cost and delivery time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400" b="0" baseline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Increase efficiency</a:t>
                      </a: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0" indent="0">
                        <a:buFont typeface="Arial" pitchFamily="34" charset="0"/>
                        <a:buNone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680D147E-7F18-4E70-ACCF-A8EAFCB559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389"/>
          <a:stretch/>
        </p:blipFill>
        <p:spPr>
          <a:xfrm>
            <a:off x="4571423" y="4907058"/>
            <a:ext cx="3126238" cy="1184041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5939446-835D-4DAC-9B39-D6E07092C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9750862"/>
              </p:ext>
            </p:extLst>
          </p:nvPr>
        </p:nvGraphicFramePr>
        <p:xfrm>
          <a:off x="8013497" y="1222664"/>
          <a:ext cx="3571699" cy="51398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1699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5139881">
                <a:tc>
                  <a:txBody>
                    <a:bodyPr/>
                    <a:lstStyle/>
                    <a:p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Modern</a:t>
                      </a:r>
                      <a:r>
                        <a:rPr lang="en-US" sz="1400" b="1" kern="12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Policing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GB" sz="14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Designed with Operational Police officers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GB" sz="14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Uses technology that is familiar to staff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GB" sz="14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Real time information access and collaboration.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GB" sz="14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Secure evidentiary correct data store.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GB" sz="14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Full Accountability and audit trail 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GB" sz="14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Time saving and increased efficiency</a:t>
                      </a:r>
                      <a:r>
                        <a:rPr lang="en-GB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throughout the organisation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GB" sz="1400" b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Mobility / field worker solutions</a:t>
                      </a:r>
                      <a:endParaRPr lang="en-US" sz="14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0" indent="0">
                        <a:buFont typeface="Arial" pitchFamily="34" charset="0"/>
                        <a:buNone/>
                      </a:pPr>
                      <a:endParaRPr lang="en-US" sz="1400" b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BF1AA7F3-BB5C-4C5D-BDB4-8C731FA589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169" y="5108553"/>
            <a:ext cx="238125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4046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VP Staff S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F9B0B87C-37B5-4C8E-BD7B-F1980177D6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921" y="5121891"/>
            <a:ext cx="1276846" cy="77807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0F0D578-A6D4-44DB-9C91-DE5EC3E63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409" y="5130438"/>
            <a:ext cx="1276846" cy="778078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4038394" y="958031"/>
            <a:ext cx="3636647" cy="4815043"/>
            <a:chOff x="-236714" y="1115028"/>
            <a:chExt cx="3636647" cy="4815043"/>
          </a:xfrm>
        </p:grpSpPr>
        <p:pic>
          <p:nvPicPr>
            <p:cNvPr id="3" name="Picture 3" descr="C:\Users\Lauren\Documents\MVP_Logo_Kit\MVP Logo Kit\MVP_Horizontal_BlueOnly.png"/>
            <p:cNvPicPr>
              <a:picLocks noChangeAspect="1" noChangeArrowheads="1"/>
            </p:cNvPicPr>
            <p:nvPr/>
          </p:nvPicPr>
          <p:blipFill>
            <a:blip r:embed="rId3" cstate="print"/>
            <a:stretch>
              <a:fillRect/>
            </a:stretch>
          </p:blipFill>
          <p:spPr bwMode="auto">
            <a:xfrm>
              <a:off x="366230" y="5411794"/>
              <a:ext cx="1276847" cy="518277"/>
            </a:xfrm>
            <a:prstGeom prst="rect">
              <a:avLst/>
            </a:prstGeom>
            <a:noFill/>
          </p:spPr>
        </p:pic>
        <p:sp>
          <p:nvSpPr>
            <p:cNvPr id="4" name="Rectangle 3"/>
            <p:cNvSpPr/>
            <p:nvPr/>
          </p:nvSpPr>
          <p:spPr>
            <a:xfrm>
              <a:off x="-236714" y="4392845"/>
              <a:ext cx="3636647" cy="961356"/>
            </a:xfrm>
            <a:prstGeom prst="rect">
              <a:avLst/>
            </a:prstGeom>
          </p:spPr>
          <p:txBody>
            <a:bodyPr wrap="square" lIns="108842" tIns="54421" rIns="108842" bIns="54421">
              <a:spAutoFit/>
            </a:bodyPr>
            <a:lstStyle/>
            <a:p>
              <a:pPr algn="ctr"/>
              <a:r>
                <a:rPr lang="en-GB" sz="2000" b="1" dirty="0">
                  <a:latin typeface="Segoe" pitchFamily="34" charset="0"/>
                  <a:cs typeface="Segoe" pitchFamily="34" charset="0"/>
                </a:rPr>
                <a:t>Robert Hogg</a:t>
              </a:r>
            </a:p>
            <a:p>
              <a:pPr algn="ctr"/>
              <a:r>
                <a:rPr lang="en-GB" sz="1600" dirty="0"/>
                <a:t>Chief Executive Officer (CEO)</a:t>
              </a:r>
            </a:p>
            <a:p>
              <a:pPr algn="ctr"/>
              <a:endParaRPr lang="en-GB" sz="333" dirty="0"/>
            </a:p>
            <a:p>
              <a:pPr algn="ctr"/>
              <a:r>
                <a:rPr lang="en-GB" sz="1600" dirty="0"/>
                <a:t>BSc (Hons) FBCS CITP CEng</a:t>
              </a:r>
              <a:endParaRPr lang="en-GB" sz="1600" dirty="0">
                <a:latin typeface="Segoe" pitchFamily="34" charset="0"/>
                <a:cs typeface="Segoe" pitchFamily="34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332046" y="1115028"/>
              <a:ext cx="2364206" cy="3299376"/>
              <a:chOff x="332046" y="1105503"/>
              <a:chExt cx="2364206" cy="3299376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759753" y="3556310"/>
                <a:ext cx="1620770" cy="848569"/>
              </a:xfrm>
              <a:prstGeom prst="rect">
                <a:avLst/>
              </a:prstGeom>
            </p:spPr>
            <p:txBody>
              <a:bodyPr wrap="none" lIns="108842" tIns="54421" rIns="108842" bIns="54421">
                <a:spAutoFit/>
              </a:bodyPr>
              <a:lstStyle/>
              <a:p>
                <a:pPr algn="ctr"/>
                <a:r>
                  <a:rPr lang="en-GB" sz="2400" b="1" dirty="0">
                    <a:solidFill>
                      <a:srgbClr val="21B9EC"/>
                    </a:solidFill>
                    <a:latin typeface="Segoe" pitchFamily="34" charset="0"/>
                    <a:cs typeface="Segoe" pitchFamily="34" charset="0"/>
                  </a:rPr>
                  <a:t>Microsoft</a:t>
                </a:r>
              </a:p>
              <a:p>
                <a:pPr algn="ctr"/>
                <a:r>
                  <a:rPr lang="en-GB" sz="2400" b="1" dirty="0">
                    <a:solidFill>
                      <a:srgbClr val="21B9EC"/>
                    </a:solidFill>
                    <a:latin typeface="Segoe" pitchFamily="34" charset="0"/>
                    <a:cs typeface="Segoe" pitchFamily="34" charset="0"/>
                  </a:rPr>
                  <a:t>Azure</a:t>
                </a:r>
                <a:endParaRPr lang="en-GB" sz="2800" b="1" dirty="0">
                  <a:solidFill>
                    <a:srgbClr val="21B9EC"/>
                  </a:solidFill>
                  <a:latin typeface="Segoe" pitchFamily="34" charset="0"/>
                  <a:cs typeface="Segoe" pitchFamily="34" charset="0"/>
                </a:endParaRPr>
              </a:p>
            </p:txBody>
          </p:sp>
          <p:pic>
            <p:nvPicPr>
              <p:cNvPr id="7" name="Picture 4" descr="C:\Users\Lauren\Documents\Black Marble\Artwork\Staff Members\Headshots\256px\boss_256.pn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332046" y="1105503"/>
                <a:ext cx="2364206" cy="2364207"/>
              </a:xfrm>
              <a:prstGeom prst="rect">
                <a:avLst/>
              </a:prstGeom>
              <a:noFill/>
            </p:spPr>
          </p:pic>
        </p:grpSp>
      </p:grpSp>
      <p:grpSp>
        <p:nvGrpSpPr>
          <p:cNvPr id="8" name="Group 7"/>
          <p:cNvGrpSpPr/>
          <p:nvPr/>
        </p:nvGrpSpPr>
        <p:grpSpPr>
          <a:xfrm>
            <a:off x="7332260" y="958737"/>
            <a:ext cx="4618671" cy="4814337"/>
            <a:chOff x="2456134" y="1115733"/>
            <a:chExt cx="4618671" cy="4814337"/>
          </a:xfrm>
        </p:grpSpPr>
        <p:sp>
          <p:nvSpPr>
            <p:cNvPr id="9" name="Rectangle 8"/>
            <p:cNvSpPr/>
            <p:nvPr/>
          </p:nvSpPr>
          <p:spPr>
            <a:xfrm>
              <a:off x="2456134" y="4443656"/>
              <a:ext cx="4618671" cy="910124"/>
            </a:xfrm>
            <a:prstGeom prst="rect">
              <a:avLst/>
            </a:prstGeom>
          </p:spPr>
          <p:txBody>
            <a:bodyPr wrap="square" lIns="108842" tIns="54421" rIns="108842" bIns="54421">
              <a:spAutoFit/>
            </a:bodyPr>
            <a:lstStyle/>
            <a:p>
              <a:pPr algn="ctr"/>
              <a:r>
                <a:rPr lang="en-GB" sz="2000" b="1" dirty="0">
                  <a:latin typeface="Segoe" pitchFamily="34" charset="0"/>
                  <a:cs typeface="Segoe" pitchFamily="34" charset="0"/>
                </a:rPr>
                <a:t>Richard Fennell</a:t>
              </a:r>
            </a:p>
            <a:p>
              <a:pPr algn="ctr"/>
              <a:r>
                <a:rPr lang="en-GB" sz="1600" dirty="0"/>
                <a:t>Chief Technology Officer (CTO)</a:t>
              </a:r>
            </a:p>
            <a:p>
              <a:pPr algn="ctr"/>
              <a:r>
                <a:rPr lang="en-GB" sz="1600" dirty="0"/>
                <a:t>BSc (Hons) FBCS CITP CEng</a:t>
              </a:r>
              <a:endParaRPr lang="en-GB" sz="1600" dirty="0">
                <a:latin typeface="Segoe" pitchFamily="34" charset="0"/>
                <a:cs typeface="Segoe" pitchFamily="34" charset="0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2698399" y="1115733"/>
              <a:ext cx="4134151" cy="3298671"/>
              <a:chOff x="2698399" y="1105503"/>
              <a:chExt cx="4134151" cy="3298671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2698399" y="3555605"/>
                <a:ext cx="4134151" cy="848569"/>
              </a:xfrm>
              <a:prstGeom prst="rect">
                <a:avLst/>
              </a:prstGeom>
            </p:spPr>
            <p:txBody>
              <a:bodyPr wrap="none" lIns="108842" tIns="54421" rIns="108842" bIns="54421">
                <a:spAutoFit/>
              </a:bodyPr>
              <a:lstStyle/>
              <a:p>
                <a:pPr algn="ctr"/>
                <a:r>
                  <a:rPr lang="en-GB" sz="2400" b="1" dirty="0">
                    <a:solidFill>
                      <a:srgbClr val="21B9EC"/>
                    </a:solidFill>
                    <a:latin typeface="Segoe" pitchFamily="34" charset="0"/>
                    <a:cs typeface="Segoe" pitchFamily="34" charset="0"/>
                  </a:rPr>
                  <a:t>Visual Studio and</a:t>
                </a:r>
              </a:p>
              <a:p>
                <a:pPr algn="ctr"/>
                <a:r>
                  <a:rPr lang="en-GB" sz="2400" b="1" dirty="0">
                    <a:solidFill>
                      <a:srgbClr val="21B9EC"/>
                    </a:solidFill>
                    <a:latin typeface="Segoe" pitchFamily="34" charset="0"/>
                    <a:cs typeface="Segoe" pitchFamily="34" charset="0"/>
                  </a:rPr>
                  <a:t>Development Technologies</a:t>
                </a:r>
              </a:p>
            </p:txBody>
          </p:sp>
          <p:pic>
            <p:nvPicPr>
              <p:cNvPr id="13" name="Picture 5" descr="C:\Users\Lauren\Documents\Black Marble\Artwork\Staff Members\Headshots\256px\richard_256.png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3548641" y="1105503"/>
                <a:ext cx="2420849" cy="2420850"/>
              </a:xfrm>
              <a:prstGeom prst="rect">
                <a:avLst/>
              </a:prstGeom>
              <a:noFill/>
            </p:spPr>
          </p:pic>
        </p:grpSp>
        <p:pic>
          <p:nvPicPr>
            <p:cNvPr id="11" name="Picture 3" descr="C:\Users\Lauren\Documents\MVP_Logo_Kit\MVP Logo Kit\MVP_Horizontal_BlueOnly.png"/>
            <p:cNvPicPr>
              <a:picLocks noChangeAspect="1" noChangeArrowheads="1"/>
            </p:cNvPicPr>
            <p:nvPr/>
          </p:nvPicPr>
          <p:blipFill>
            <a:blip r:embed="rId3" cstate="print"/>
            <a:stretch>
              <a:fillRect/>
            </a:stretch>
          </p:blipFill>
          <p:spPr bwMode="auto">
            <a:xfrm>
              <a:off x="3542142" y="5411793"/>
              <a:ext cx="1276847" cy="518277"/>
            </a:xfrm>
            <a:prstGeom prst="rect">
              <a:avLst/>
            </a:prstGeom>
            <a:noFill/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701" y="5854625"/>
            <a:ext cx="2089415" cy="512378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665698" y="1123566"/>
            <a:ext cx="3333492" cy="4649507"/>
            <a:chOff x="5159705" y="1266088"/>
            <a:chExt cx="3333492" cy="464950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296" b="-1"/>
            <a:stretch/>
          </p:blipFill>
          <p:spPr>
            <a:xfrm>
              <a:off x="5555011" y="1266088"/>
              <a:ext cx="2512633" cy="2293773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6016067" y="3565835"/>
              <a:ext cx="1620770" cy="848569"/>
            </a:xfrm>
            <a:prstGeom prst="rect">
              <a:avLst/>
            </a:prstGeom>
          </p:spPr>
          <p:txBody>
            <a:bodyPr wrap="none" lIns="108842" tIns="54421" rIns="108842" bIns="54421">
              <a:spAutoFit/>
            </a:bodyPr>
            <a:lstStyle/>
            <a:p>
              <a:pPr algn="ctr"/>
              <a:r>
                <a:rPr lang="en-GB" sz="2400" b="1" dirty="0">
                  <a:solidFill>
                    <a:srgbClr val="21B9EC"/>
                  </a:solidFill>
                  <a:latin typeface="Segoe" pitchFamily="34" charset="0"/>
                  <a:cs typeface="Segoe" pitchFamily="34" charset="0"/>
                </a:rPr>
                <a:t>Microsoft</a:t>
              </a:r>
            </a:p>
            <a:p>
              <a:pPr algn="ctr"/>
              <a:r>
                <a:rPr lang="en-GB" sz="2400" b="1" dirty="0">
                  <a:solidFill>
                    <a:srgbClr val="21B9EC"/>
                  </a:solidFill>
                  <a:latin typeface="Segoe" pitchFamily="34" charset="0"/>
                  <a:cs typeface="Segoe" pitchFamily="34" charset="0"/>
                </a:rPr>
                <a:t>Azure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159705" y="4387974"/>
              <a:ext cx="3333492" cy="910124"/>
            </a:xfrm>
            <a:prstGeom prst="rect">
              <a:avLst/>
            </a:prstGeom>
          </p:spPr>
          <p:txBody>
            <a:bodyPr wrap="square" lIns="108842" tIns="54421" rIns="108842" bIns="54421">
              <a:spAutoFit/>
            </a:bodyPr>
            <a:lstStyle/>
            <a:p>
              <a:pPr algn="ctr"/>
              <a:r>
                <a:rPr lang="en-GB" sz="2000" b="1" dirty="0">
                  <a:latin typeface="Segoe" pitchFamily="34" charset="0"/>
                  <a:cs typeface="Segoe" pitchFamily="34" charset="0"/>
                </a:rPr>
                <a:t>Rik Hepworth</a:t>
              </a:r>
            </a:p>
            <a:p>
              <a:pPr algn="ctr"/>
              <a:r>
                <a:rPr lang="en-GB" sz="1600" dirty="0"/>
                <a:t>Chief Consultancy Officer (CCO)</a:t>
              </a:r>
            </a:p>
            <a:p>
              <a:pPr algn="ctr"/>
              <a:r>
                <a:rPr lang="en-GB" sz="1600" dirty="0"/>
                <a:t>BSc (Hons) MBCS CITP</a:t>
              </a:r>
              <a:endParaRPr lang="en-GB" sz="1600" dirty="0">
                <a:latin typeface="Segoe" pitchFamily="34" charset="0"/>
                <a:cs typeface="Segoe" pitchFamily="34" charset="0"/>
              </a:endParaRPr>
            </a:p>
          </p:txBody>
        </p:sp>
        <p:pic>
          <p:nvPicPr>
            <p:cNvPr id="19" name="Picture 3" descr="C:\Users\Lauren\Documents\MVP_Logo_Kit\MVP Logo Kit\MVP_Horizontal_BlueOnly.png"/>
            <p:cNvPicPr>
              <a:picLocks noChangeAspect="1" noChangeArrowheads="1"/>
            </p:cNvPicPr>
            <p:nvPr/>
          </p:nvPicPr>
          <p:blipFill>
            <a:blip r:embed="rId3" cstate="print"/>
            <a:stretch>
              <a:fillRect/>
            </a:stretch>
          </p:blipFill>
          <p:spPr bwMode="auto">
            <a:xfrm>
              <a:off x="6179715" y="5397318"/>
              <a:ext cx="1276847" cy="51827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5881471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VP Staff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424031" y="910735"/>
            <a:ext cx="3333492" cy="4862337"/>
            <a:chOff x="348963" y="1106123"/>
            <a:chExt cx="3333492" cy="4862337"/>
          </a:xfrm>
        </p:grpSpPr>
        <p:sp>
          <p:nvSpPr>
            <p:cNvPr id="14" name="Rectangle 13"/>
            <p:cNvSpPr/>
            <p:nvPr/>
          </p:nvSpPr>
          <p:spPr>
            <a:xfrm>
              <a:off x="1706231" y="3619623"/>
              <a:ext cx="618958" cy="479237"/>
            </a:xfrm>
            <a:prstGeom prst="rect">
              <a:avLst/>
            </a:prstGeom>
          </p:spPr>
          <p:txBody>
            <a:bodyPr wrap="none" lIns="108842" tIns="54421" rIns="108842" bIns="54421">
              <a:spAutoFit/>
            </a:bodyPr>
            <a:lstStyle/>
            <a:p>
              <a:pPr algn="ctr"/>
              <a:r>
                <a:rPr lang="en-GB" sz="2400" b="1" dirty="0">
                  <a:solidFill>
                    <a:srgbClr val="21B9EC"/>
                  </a:solidFill>
                  <a:latin typeface="Segoe" pitchFamily="34" charset="0"/>
                  <a:cs typeface="Segoe" pitchFamily="34" charset="0"/>
                </a:rPr>
                <a:t>AI 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8963" y="4440840"/>
              <a:ext cx="3333492" cy="910124"/>
            </a:xfrm>
            <a:prstGeom prst="rect">
              <a:avLst/>
            </a:prstGeom>
          </p:spPr>
          <p:txBody>
            <a:bodyPr wrap="square" lIns="108842" tIns="54421" rIns="108842" bIns="54421">
              <a:spAutoFit/>
            </a:bodyPr>
            <a:lstStyle/>
            <a:p>
              <a:pPr algn="ctr"/>
              <a:r>
                <a:rPr lang="en-GB" sz="2000" b="1" dirty="0">
                  <a:latin typeface="Segoe" pitchFamily="34" charset="0"/>
                  <a:cs typeface="Segoe" pitchFamily="34" charset="0"/>
                </a:rPr>
                <a:t>James Mann</a:t>
              </a:r>
            </a:p>
            <a:p>
              <a:pPr algn="ctr"/>
              <a:r>
                <a:rPr lang="en-GB" sz="1600" dirty="0"/>
                <a:t>Senior Consultant</a:t>
              </a:r>
            </a:p>
            <a:p>
              <a:pPr algn="ctr"/>
              <a:r>
                <a:rPr lang="en-GB" sz="1600" dirty="0"/>
                <a:t>BSc (Hons) MBCS CEng</a:t>
              </a:r>
              <a:endParaRPr lang="en-GB" sz="1600" dirty="0">
                <a:latin typeface="Segoe" pitchFamily="34" charset="0"/>
                <a:cs typeface="Segoe" pitchFamily="34" charset="0"/>
              </a:endParaRPr>
            </a:p>
          </p:txBody>
        </p:sp>
        <p:pic>
          <p:nvPicPr>
            <p:cNvPr id="16" name="Picture 3" descr="C:\Users\Lauren\Documents\MVP_Logo_Kit\MVP Logo Kit\MVP_Horizontal_BlueOnly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1377286" y="5450183"/>
              <a:ext cx="1276847" cy="518277"/>
            </a:xfrm>
            <a:prstGeom prst="rect">
              <a:avLst/>
            </a:prstGeom>
            <a:noFill/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575" y="1106123"/>
              <a:ext cx="2338268" cy="2507526"/>
            </a:xfrm>
            <a:prstGeom prst="rect">
              <a:avLst/>
            </a:prstGeom>
          </p:spPr>
        </p:pic>
      </p:grpSp>
      <p:grpSp>
        <p:nvGrpSpPr>
          <p:cNvPr id="2" name="Group 1"/>
          <p:cNvGrpSpPr/>
          <p:nvPr/>
        </p:nvGrpSpPr>
        <p:grpSpPr>
          <a:xfrm>
            <a:off x="8201671" y="1116498"/>
            <a:ext cx="3636647" cy="4656574"/>
            <a:chOff x="8731294" y="1258098"/>
            <a:chExt cx="3636647" cy="465657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83"/>
            <a:stretch/>
          </p:blipFill>
          <p:spPr>
            <a:xfrm>
              <a:off x="9685488" y="1258098"/>
              <a:ext cx="1713717" cy="2301763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9466596" y="3565835"/>
              <a:ext cx="2166048" cy="848569"/>
            </a:xfrm>
            <a:prstGeom prst="rect">
              <a:avLst/>
            </a:prstGeom>
          </p:spPr>
          <p:txBody>
            <a:bodyPr wrap="none" lIns="108842" tIns="54421" rIns="108842" bIns="54421">
              <a:spAutoFit/>
            </a:bodyPr>
            <a:lstStyle/>
            <a:p>
              <a:pPr algn="ctr"/>
              <a:r>
                <a:rPr lang="en-GB" sz="2400" b="1" dirty="0">
                  <a:solidFill>
                    <a:srgbClr val="21B9EC"/>
                  </a:solidFill>
                  <a:latin typeface="Segoe" pitchFamily="34" charset="0"/>
                  <a:cs typeface="Segoe" pitchFamily="34" charset="0"/>
                </a:rPr>
                <a:t>Windows</a:t>
              </a:r>
            </a:p>
            <a:p>
              <a:pPr algn="ctr"/>
              <a:r>
                <a:rPr lang="en-GB" sz="2400" b="1" dirty="0">
                  <a:solidFill>
                    <a:srgbClr val="21B9EC"/>
                  </a:solidFill>
                  <a:latin typeface="Segoe" pitchFamily="34" charset="0"/>
                  <a:cs typeface="Segoe" pitchFamily="34" charset="0"/>
                </a:rPr>
                <a:t>Development</a:t>
              </a:r>
              <a:endParaRPr lang="en-GB" sz="2800" b="1" dirty="0">
                <a:solidFill>
                  <a:srgbClr val="21B9EC"/>
                </a:solidFill>
                <a:latin typeface="Segoe" pitchFamily="34" charset="0"/>
                <a:cs typeface="Segoe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8731294" y="4335820"/>
              <a:ext cx="3636647" cy="961356"/>
            </a:xfrm>
            <a:prstGeom prst="rect">
              <a:avLst/>
            </a:prstGeom>
          </p:spPr>
          <p:txBody>
            <a:bodyPr wrap="square" lIns="108842" tIns="54421" rIns="108842" bIns="54421">
              <a:spAutoFit/>
            </a:bodyPr>
            <a:lstStyle/>
            <a:p>
              <a:pPr algn="ctr"/>
              <a:r>
                <a:rPr lang="en-GB" sz="2000" b="1" dirty="0">
                  <a:latin typeface="Segoe" pitchFamily="34" charset="0"/>
                  <a:cs typeface="Segoe" pitchFamily="34" charset="0"/>
                </a:rPr>
                <a:t>James Croft</a:t>
              </a:r>
            </a:p>
            <a:p>
              <a:pPr algn="ctr"/>
              <a:r>
                <a:rPr lang="en-GB" sz="1600" dirty="0"/>
                <a:t>Software Developer</a:t>
              </a:r>
            </a:p>
            <a:p>
              <a:pPr algn="ctr"/>
              <a:endParaRPr lang="en-GB" sz="333" dirty="0"/>
            </a:p>
            <a:p>
              <a:pPr algn="ctr"/>
              <a:r>
                <a:rPr lang="en-GB" sz="1600" dirty="0"/>
                <a:t>BSc (Hons) MBCS</a:t>
              </a:r>
              <a:endParaRPr lang="en-GB" sz="1600" dirty="0">
                <a:latin typeface="Segoe" pitchFamily="34" charset="0"/>
                <a:cs typeface="Segoe" pitchFamily="34" charset="0"/>
              </a:endParaRPr>
            </a:p>
          </p:txBody>
        </p:sp>
        <p:pic>
          <p:nvPicPr>
            <p:cNvPr id="6" name="Picture 3" descr="C:\Users\Lauren\Documents\MVP_Logo_Kit\MVP Logo Kit\MVP_Horizontal_BlueOnly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9911194" y="5396395"/>
              <a:ext cx="1276847" cy="518277"/>
            </a:xfrm>
            <a:prstGeom prst="rect">
              <a:avLst/>
            </a:prstGeom>
            <a:noFill/>
          </p:spPr>
        </p:pic>
      </p:grpSp>
      <p:grpSp>
        <p:nvGrpSpPr>
          <p:cNvPr id="7" name="Group 6"/>
          <p:cNvGrpSpPr/>
          <p:nvPr/>
        </p:nvGrpSpPr>
        <p:grpSpPr>
          <a:xfrm>
            <a:off x="32581" y="979861"/>
            <a:ext cx="4618671" cy="4793212"/>
            <a:chOff x="302936" y="1121461"/>
            <a:chExt cx="4618671" cy="4793212"/>
          </a:xfrm>
        </p:grpSpPr>
        <p:grpSp>
          <p:nvGrpSpPr>
            <p:cNvPr id="8" name="Group 7"/>
            <p:cNvGrpSpPr/>
            <p:nvPr/>
          </p:nvGrpSpPr>
          <p:grpSpPr>
            <a:xfrm>
              <a:off x="302936" y="3565835"/>
              <a:ext cx="4618671" cy="2348838"/>
              <a:chOff x="2456134" y="3565835"/>
              <a:chExt cx="4618671" cy="2348838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2456134" y="4388468"/>
                <a:ext cx="4618671" cy="910124"/>
              </a:xfrm>
              <a:prstGeom prst="rect">
                <a:avLst/>
              </a:prstGeom>
            </p:spPr>
            <p:txBody>
              <a:bodyPr wrap="square" lIns="108842" tIns="54421" rIns="108842" bIns="54421">
                <a:spAutoFit/>
              </a:bodyPr>
              <a:lstStyle/>
              <a:p>
                <a:pPr algn="ctr"/>
                <a:r>
                  <a:rPr lang="en-GB" sz="2000" b="1" dirty="0">
                    <a:latin typeface="Segoe" pitchFamily="34" charset="0"/>
                    <a:cs typeface="Segoe" pitchFamily="34" charset="0"/>
                  </a:rPr>
                  <a:t>Andy Dawson</a:t>
                </a:r>
              </a:p>
              <a:p>
                <a:pPr algn="ctr"/>
                <a:r>
                  <a:rPr lang="en-GB" sz="1600" dirty="0"/>
                  <a:t>Chief Information Officer (CIO)</a:t>
                </a:r>
              </a:p>
              <a:p>
                <a:pPr algn="ctr"/>
                <a:r>
                  <a:rPr lang="en-GB" sz="1600" dirty="0"/>
                  <a:t>PhD BEng (Hons) CEng </a:t>
                </a:r>
                <a:r>
                  <a:rPr lang="en-GB" sz="1600" dirty="0" err="1"/>
                  <a:t>MIMechE</a:t>
                </a:r>
                <a:endParaRPr lang="en-GB" sz="1600" dirty="0">
                  <a:latin typeface="Segoe" pitchFamily="34" charset="0"/>
                  <a:cs typeface="Segoe" pitchFamily="34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3753337" y="3565835"/>
                <a:ext cx="2024278" cy="848569"/>
              </a:xfrm>
              <a:prstGeom prst="rect">
                <a:avLst/>
              </a:prstGeom>
            </p:spPr>
            <p:txBody>
              <a:bodyPr wrap="none" lIns="108842" tIns="54421" rIns="108842" bIns="54421">
                <a:spAutoFit/>
              </a:bodyPr>
              <a:lstStyle/>
              <a:p>
                <a:pPr algn="ctr"/>
                <a:r>
                  <a:rPr lang="en-GB" sz="2400" b="1" dirty="0">
                    <a:solidFill>
                      <a:srgbClr val="21B9EC"/>
                    </a:solidFill>
                    <a:latin typeface="Segoe" pitchFamily="34" charset="0"/>
                    <a:cs typeface="Segoe" pitchFamily="34" charset="0"/>
                  </a:rPr>
                  <a:t>Office Apps</a:t>
                </a:r>
              </a:p>
              <a:p>
                <a:pPr algn="ctr"/>
                <a:r>
                  <a:rPr lang="en-GB" sz="2400" b="1" dirty="0">
                    <a:solidFill>
                      <a:srgbClr val="21B9EC"/>
                    </a:solidFill>
                    <a:latin typeface="Segoe" pitchFamily="34" charset="0"/>
                    <a:cs typeface="Segoe" pitchFamily="34" charset="0"/>
                  </a:rPr>
                  <a:t>and Services</a:t>
                </a:r>
              </a:p>
            </p:txBody>
          </p:sp>
          <p:pic>
            <p:nvPicPr>
              <p:cNvPr id="12" name="Picture 3" descr="C:\Users\Lauren\Documents\MVP_Logo_Kit\MVP Logo Kit\MVP_Horizontal_BlueOnly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 bwMode="auto">
              <a:xfrm>
                <a:off x="4127045" y="5396396"/>
                <a:ext cx="1276847" cy="518277"/>
              </a:xfrm>
              <a:prstGeom prst="rect">
                <a:avLst/>
              </a:prstGeom>
              <a:noFill/>
            </p:spPr>
          </p:pic>
        </p:grp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3071" y="1121461"/>
              <a:ext cx="2438400" cy="2438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731965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36EDB5-E228-49BC-9E20-5A67FF16C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68"/>
          <a:stretch/>
        </p:blipFill>
        <p:spPr>
          <a:xfrm>
            <a:off x="1" y="700894"/>
            <a:ext cx="5753100" cy="19606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92D325-F33C-40D5-854A-45DFC022F4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86" t="-2443" r="-4348" b="-619"/>
          <a:stretch/>
        </p:blipFill>
        <p:spPr>
          <a:xfrm rot="21432513">
            <a:off x="5366678" y="-241128"/>
            <a:ext cx="8370452" cy="5504424"/>
          </a:xfrm>
          <a:prstGeom prst="rect">
            <a:avLst/>
          </a:prstGeom>
        </p:spPr>
      </p:pic>
      <p:pic>
        <p:nvPicPr>
          <p:cNvPr id="10" name="Picture 9" descr="A picture containing indoor, sitting&#10;&#10;Description generated with high confidence">
            <a:extLst>
              <a:ext uri="{FF2B5EF4-FFF2-40B4-BE49-F238E27FC236}">
                <a16:creationId xmlns:a16="http://schemas.microsoft.com/office/drawing/2014/main" id="{DA8EE498-2113-4956-A84A-92B8FAFA166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9" t="21879" r="1350" b="11798"/>
          <a:stretch/>
        </p:blipFill>
        <p:spPr>
          <a:xfrm>
            <a:off x="0" y="2092154"/>
            <a:ext cx="12191999" cy="44797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9C83D78-83E4-4CC9-9AF6-58D79132C2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9232" b="35783"/>
          <a:stretch/>
        </p:blipFill>
        <p:spPr>
          <a:xfrm>
            <a:off x="8092910" y="2181224"/>
            <a:ext cx="4099090" cy="447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99922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002FC07A-CF0D-43E4-84EC-8A89E0327C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32588"/>
              </p:ext>
            </p:extLst>
          </p:nvPr>
        </p:nvGraphicFramePr>
        <p:xfrm>
          <a:off x="8138628" y="4362450"/>
          <a:ext cx="3945008" cy="20817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5008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081777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graphicFrame>
        <p:nvGraphicFramePr>
          <p:cNvPr id="57" name="Table 56">
            <a:extLst>
              <a:ext uri="{FF2B5EF4-FFF2-40B4-BE49-F238E27FC236}">
                <a16:creationId xmlns:a16="http://schemas.microsoft.com/office/drawing/2014/main" id="{94B8716F-E59E-4C5B-B341-DA7D39F04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617733"/>
              </p:ext>
            </p:extLst>
          </p:nvPr>
        </p:nvGraphicFramePr>
        <p:xfrm>
          <a:off x="94150" y="4355492"/>
          <a:ext cx="3929366" cy="20887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9366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088734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2917">
                              <a:srgbClr val="505050"/>
                            </a:gs>
                            <a:gs pos="30000">
                              <a:srgbClr val="505050"/>
                            </a:gs>
                          </a:gsLst>
                          <a:lin ang="5400000" scaled="0"/>
                        </a:gra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sp>
        <p:nvSpPr>
          <p:cNvPr id="58" name="Rectangle 57">
            <a:extLst>
              <a:ext uri="{FF2B5EF4-FFF2-40B4-BE49-F238E27FC236}">
                <a16:creationId xmlns:a16="http://schemas.microsoft.com/office/drawing/2014/main" id="{43AF2BE0-E9C2-4038-8F27-91EE1AA77B73}"/>
              </a:ext>
            </a:extLst>
          </p:cNvPr>
          <p:cNvSpPr/>
          <p:nvPr/>
        </p:nvSpPr>
        <p:spPr bwMode="auto">
          <a:xfrm>
            <a:off x="8145769" y="3951799"/>
            <a:ext cx="3929366" cy="39908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DevOps</a:t>
            </a:r>
          </a:p>
        </p:txBody>
      </p:sp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763F3299-23B5-418A-9986-9C6F3DFF3F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019498"/>
              </p:ext>
            </p:extLst>
          </p:nvPr>
        </p:nvGraphicFramePr>
        <p:xfrm>
          <a:off x="74162" y="789362"/>
          <a:ext cx="3953218" cy="30857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3218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3085786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sp>
        <p:nvSpPr>
          <p:cNvPr id="60" name="Rectangle 59">
            <a:extLst>
              <a:ext uri="{FF2B5EF4-FFF2-40B4-BE49-F238E27FC236}">
                <a16:creationId xmlns:a16="http://schemas.microsoft.com/office/drawing/2014/main" id="{2148820A-C1A2-4FE1-AC87-862B6F79A7B3}"/>
              </a:ext>
            </a:extLst>
          </p:cNvPr>
          <p:cNvSpPr/>
          <p:nvPr/>
        </p:nvSpPr>
        <p:spPr bwMode="auto">
          <a:xfrm>
            <a:off x="74162" y="400838"/>
            <a:ext cx="3957113" cy="399082"/>
          </a:xfrm>
          <a:prstGeom prst="rect">
            <a:avLst/>
          </a:prstGeom>
          <a:solidFill>
            <a:srgbClr val="21B9E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Azure</a:t>
            </a: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FFE620CA-8E1F-4818-B15D-8A404250EE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19681"/>
              </p:ext>
            </p:extLst>
          </p:nvPr>
        </p:nvGraphicFramePr>
        <p:xfrm>
          <a:off x="8154402" y="772814"/>
          <a:ext cx="3929366" cy="3102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9366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3102333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graphicFrame>
        <p:nvGraphicFramePr>
          <p:cNvPr id="62" name="Table 61">
            <a:extLst>
              <a:ext uri="{FF2B5EF4-FFF2-40B4-BE49-F238E27FC236}">
                <a16:creationId xmlns:a16="http://schemas.microsoft.com/office/drawing/2014/main" id="{496F3369-C351-4432-982A-14794CCE21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871071"/>
              </p:ext>
            </p:extLst>
          </p:nvPr>
        </p:nvGraphicFramePr>
        <p:xfrm>
          <a:off x="4108363" y="4002827"/>
          <a:ext cx="3946240" cy="24476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6240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447653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0" cap="none" spc="-4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sp>
        <p:nvSpPr>
          <p:cNvPr id="63" name="Rectangle 62">
            <a:extLst>
              <a:ext uri="{FF2B5EF4-FFF2-40B4-BE49-F238E27FC236}">
                <a16:creationId xmlns:a16="http://schemas.microsoft.com/office/drawing/2014/main" id="{869071B9-A306-433B-9BEC-2B3823CAF36C}"/>
              </a:ext>
            </a:extLst>
          </p:cNvPr>
          <p:cNvSpPr/>
          <p:nvPr/>
        </p:nvSpPr>
        <p:spPr bwMode="auto">
          <a:xfrm>
            <a:off x="4119285" y="400512"/>
            <a:ext cx="3945009" cy="399081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TFS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03B0878-4F00-4B17-A492-FF5042374E6C}"/>
              </a:ext>
            </a:extLst>
          </p:cNvPr>
          <p:cNvSpPr/>
          <p:nvPr/>
        </p:nvSpPr>
        <p:spPr bwMode="auto">
          <a:xfrm>
            <a:off x="8141150" y="400512"/>
            <a:ext cx="3945008" cy="399082"/>
          </a:xfrm>
          <a:prstGeom prst="rect">
            <a:avLst/>
          </a:prstGeom>
          <a:solidFill>
            <a:srgbClr val="662985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SharePoint</a:t>
            </a:r>
          </a:p>
        </p:txBody>
      </p:sp>
      <p:graphicFrame>
        <p:nvGraphicFramePr>
          <p:cNvPr id="65" name="Table 64">
            <a:extLst>
              <a:ext uri="{FF2B5EF4-FFF2-40B4-BE49-F238E27FC236}">
                <a16:creationId xmlns:a16="http://schemas.microsoft.com/office/drawing/2014/main" id="{7877BF24-60D4-4C45-A8F1-3F69CD4589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105334"/>
              </p:ext>
            </p:extLst>
          </p:nvPr>
        </p:nvGraphicFramePr>
        <p:xfrm>
          <a:off x="4116552" y="799592"/>
          <a:ext cx="3945009" cy="2743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5009">
                  <a:extLst>
                    <a:ext uri="{9D8B030D-6E8A-4147-A177-3AD203B41FA5}">
                      <a16:colId xmlns:a16="http://schemas.microsoft.com/office/drawing/2014/main" val="2179508574"/>
                    </a:ext>
                  </a:extLst>
                </a:gridCol>
              </a:tblGrid>
              <a:tr h="2743183">
                <a:tc>
                  <a:txBody>
                    <a:bodyPr/>
                    <a:lstStyle/>
                    <a:p>
                      <a:pPr marL="0" marR="0" lvl="0" indent="0" algn="l" defTabSz="932293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642" marR="89642" marT="89642" marB="4482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421586"/>
                  </a:ext>
                </a:extLst>
              </a:tr>
            </a:tbl>
          </a:graphicData>
        </a:graphic>
      </p:graphicFrame>
      <p:pic>
        <p:nvPicPr>
          <p:cNvPr id="66" name="Picture 65">
            <a:extLst>
              <a:ext uri="{FF2B5EF4-FFF2-40B4-BE49-F238E27FC236}">
                <a16:creationId xmlns:a16="http://schemas.microsoft.com/office/drawing/2014/main" id="{1EFB995D-AC8A-4013-A237-D9D889BC94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05" b="96386" l="7616" r="94040">
                        <a14:foregroundMark x1="59272" y1="7530" x2="59272" y2="7530"/>
                        <a14:foregroundMark x1="49338" y1="1807" x2="49338" y2="1807"/>
                        <a14:foregroundMark x1="7947" y1="58133" x2="7947" y2="58133"/>
                        <a14:foregroundMark x1="50662" y1="96386" x2="50662" y2="96386"/>
                        <a14:foregroundMark x1="90066" y1="56928" x2="90066" y2="56928"/>
                        <a14:foregroundMark x1="94040" y1="56627" x2="94040" y2="56627"/>
                        <a14:foregroundMark x1="56954" y1="54217" x2="56954" y2="54217"/>
                        <a14:foregroundMark x1="56954" y1="52108" x2="56954" y2="52108"/>
                        <a14:foregroundMark x1="50662" y1="75000" x2="50662" y2="75000"/>
                        <a14:foregroundMark x1="51656" y1="74096" x2="51656" y2="74096"/>
                        <a14:foregroundMark x1="52318" y1="74096" x2="52318" y2="74096"/>
                        <a14:foregroundMark x1="55298" y1="74398" x2="55298" y2="74398"/>
                        <a14:foregroundMark x1="49338" y1="74096" x2="49338" y2="74096"/>
                        <a14:foregroundMark x1="51325" y1="74096" x2="51325" y2="74096"/>
                        <a14:foregroundMark x1="52318" y1="73795" x2="52318" y2="73795"/>
                        <a14:foregroundMark x1="52318" y1="73193" x2="52318" y2="73193"/>
                        <a14:foregroundMark x1="51325" y1="74398" x2="51325" y2="74398"/>
                        <a14:foregroundMark x1="51987" y1="73494" x2="51987" y2="73494"/>
                        <a14:foregroundMark x1="51987" y1="73494" x2="51987" y2="73494"/>
                        <a14:foregroundMark x1="51987" y1="73795" x2="51987" y2="73795"/>
                        <a14:foregroundMark x1="49338" y1="75000" x2="49338" y2="75000"/>
                        <a14:foregroundMark x1="50000" y1="74398" x2="50000" y2="74398"/>
                        <a14:foregroundMark x1="50000" y1="74398" x2="50000" y2="74398"/>
                        <a14:foregroundMark x1="51325" y1="73795" x2="51325" y2="73795"/>
                        <a14:foregroundMark x1="53974" y1="73795" x2="47351" y2="73494"/>
                        <a14:foregroundMark x1="47351" y1="73193" x2="56954" y2="75904"/>
                        <a14:foregroundMark x1="57947" y1="70181" x2="36093" y2="61747"/>
                        <a14:foregroundMark x1="51656" y1="62651" x2="48675" y2="45482"/>
                        <a14:foregroundMark x1="56954" y1="64157" x2="52649" y2="66566"/>
                        <a14:foregroundMark x1="60265" y1="65964" x2="62252" y2="61747"/>
                        <a14:foregroundMark x1="59272" y1="64458" x2="65563" y2="64458"/>
                        <a14:foregroundMark x1="39404" y1="15663" x2="39735" y2="12952"/>
                        <a14:foregroundMark x1="52318" y1="11145" x2="62252" y2="129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132" y="4098022"/>
            <a:ext cx="963168" cy="1058953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D81B088E-D49E-44DA-AF86-44BE798859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855" y="3304532"/>
            <a:ext cx="1791324" cy="447831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7E83C607-CC31-4C33-B700-44BCDC05A2C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76" b="32124"/>
          <a:stretch/>
        </p:blipFill>
        <p:spPr>
          <a:xfrm>
            <a:off x="5606566" y="5925158"/>
            <a:ext cx="2328983" cy="406406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F1B41474-EF40-4F45-9A43-751FC977087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252" y="924817"/>
            <a:ext cx="1975047" cy="487023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B0B4E1B-3660-4C19-A8D5-594D346F78F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0102" y="4446624"/>
            <a:ext cx="1461035" cy="277412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EBEFAC5C-F396-4A1C-AA67-8224861EFEF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785" b="97521" l="3118" r="98801">
                        <a14:foregroundMark x1="56835" y1="48760" x2="56835" y2="48760"/>
                        <a14:foregroundMark x1="70024" y1="39669" x2="70024" y2="39669"/>
                        <a14:foregroundMark x1="85372" y1="48760" x2="85372" y2="48760"/>
                        <a14:foregroundMark x1="94005" y1="64463" x2="94005" y2="64463"/>
                        <a14:foregroundMark x1="98801" y1="74380" x2="98801" y2="74380"/>
                        <a14:foregroundMark x1="14149" y1="69421" x2="14149" y2="69421"/>
                        <a14:foregroundMark x1="3597" y1="62810" x2="3597" y2="62810"/>
                        <a14:foregroundMark x1="5516" y1="53719" x2="5516" y2="53719"/>
                        <a14:foregroundMark x1="23261" y1="23140" x2="23261" y2="23140"/>
                        <a14:foregroundMark x1="23981" y1="24793" x2="23981" y2="24793"/>
                        <a14:foregroundMark x1="25899" y1="26446" x2="25899" y2="26446"/>
                        <a14:foregroundMark x1="26619" y1="30579" x2="26619" y2="30579"/>
                        <a14:foregroundMark x1="27338" y1="34711" x2="27338" y2="34711"/>
                        <a14:foregroundMark x1="27578" y1="38843" x2="27578" y2="38843"/>
                        <a14:foregroundMark x1="27818" y1="30579" x2="27818" y2="30579"/>
                        <a14:foregroundMark x1="27818" y1="21488" x2="27818" y2="21488"/>
                        <a14:foregroundMark x1="28537" y1="15702" x2="28537" y2="15702"/>
                        <a14:foregroundMark x1="28297" y1="23140" x2="28297" y2="23140"/>
                        <a14:foregroundMark x1="28297" y1="28099" x2="28297" y2="28099"/>
                        <a14:foregroundMark x1="29257" y1="10744" x2="29257" y2="10744"/>
                        <a14:foregroundMark x1="30695" y1="9091" x2="30695" y2="9091"/>
                        <a14:foregroundMark x1="31894" y1="9091" x2="31894" y2="9091"/>
                        <a14:foregroundMark x1="32614" y1="9091" x2="32614" y2="9091"/>
                        <a14:foregroundMark x1="33813" y1="56198" x2="33813" y2="56198"/>
                        <a14:foregroundMark x1="31894" y1="56198" x2="31894" y2="56198"/>
                        <a14:foregroundMark x1="28777" y1="56198" x2="28777" y2="56198"/>
                        <a14:foregroundMark x1="27098" y1="57851" x2="27098" y2="57851"/>
                        <a14:foregroundMark x1="23981" y1="62810" x2="23981" y2="62810"/>
                        <a14:foregroundMark x1="27818" y1="49587" x2="27818" y2="49587"/>
                        <a14:foregroundMark x1="21823" y1="47934" x2="21823" y2="47934"/>
                        <a14:foregroundMark x1="21823" y1="47107" x2="21823" y2="47107"/>
                        <a14:foregroundMark x1="17986" y1="64463" x2="17986" y2="64463"/>
                        <a14:foregroundMark x1="15588" y1="85950" x2="15588" y2="85950"/>
                        <a14:foregroundMark x1="16547" y1="92562" x2="16547" y2="92562"/>
                        <a14:foregroundMark x1="17746" y1="96694" x2="17746" y2="96694"/>
                        <a14:foregroundMark x1="18945" y1="97521" x2="18945" y2="97521"/>
                        <a14:foregroundMark x1="19664" y1="84298" x2="19664" y2="84298"/>
                        <a14:foregroundMark x1="22782" y1="76860" x2="22782" y2="76860"/>
                        <a14:foregroundMark x1="22542" y1="72727" x2="22542" y2="72727"/>
                        <a14:foregroundMark x1="22062" y1="68595" x2="22062" y2="68595"/>
                        <a14:foregroundMark x1="23022" y1="82645" x2="23022" y2="82645"/>
                        <a14:foregroundMark x1="23022" y1="88430" x2="23022" y2="88430"/>
                        <a14:foregroundMark x1="23022" y1="92562" x2="23022" y2="92562"/>
                        <a14:foregroundMark x1="23261" y1="85950" x2="23261" y2="85950"/>
                        <a14:foregroundMark x1="19664" y1="42149" x2="19664" y2="42149"/>
                        <a14:foregroundMark x1="19664" y1="31405" x2="19664" y2="31405"/>
                        <a14:foregroundMark x1="21343" y1="28099" x2="21343" y2="28099"/>
                        <a14:foregroundMark x1="20144" y1="25620" x2="20144" y2="25620"/>
                        <a14:foregroundMark x1="22062" y1="10744" x2="22062" y2="10744"/>
                        <a14:foregroundMark x1="23741" y1="9091" x2="23741" y2="9091"/>
                        <a14:foregroundMark x1="25180" y1="7438" x2="25180" y2="7438"/>
                        <a14:foregroundMark x1="26139" y1="7438" x2="26139" y2="7438"/>
                        <a14:foregroundMark x1="27818" y1="7438" x2="27818" y2="7438"/>
                        <a14:foregroundMark x1="29257" y1="5785" x2="29257" y2="5785"/>
                        <a14:foregroundMark x1="18465" y1="9917" x2="18465" y2="9917"/>
                        <a14:foregroundMark x1="17746" y1="17355" x2="17746" y2="17355"/>
                        <a14:foregroundMark x1="19185" y1="5785" x2="19185" y2="5785"/>
                        <a14:foregroundMark x1="17746" y1="19008" x2="17746" y2="19008"/>
                        <a14:foregroundMark x1="17746" y1="21488" x2="17746" y2="21488"/>
                        <a14:foregroundMark x1="12950" y1="56198" x2="12950" y2="56198"/>
                        <a14:foregroundMark x1="14628" y1="40496" x2="14628" y2="40496"/>
                        <a14:foregroundMark x1="15108" y1="35537" x2="15108" y2="35537"/>
                        <a14:foregroundMark x1="15827" y1="30579" x2="15827" y2="30579"/>
                        <a14:foregroundMark x1="16067" y1="30579" x2="16067" y2="30579"/>
                        <a14:foregroundMark x1="16547" y1="26446" x2="16547" y2="26446"/>
                        <a14:foregroundMark x1="19664" y1="35537" x2="19664" y2="35537"/>
                        <a14:foregroundMark x1="15108" y1="32231" x2="15108" y2="32231"/>
                        <a14:foregroundMark x1="16067" y1="28926" x2="16067" y2="28926"/>
                        <a14:foregroundMark x1="16787" y1="25620" x2="16787" y2="25620"/>
                        <a14:backgroundMark x1="22782" y1="33058" x2="22782" y2="33058"/>
                        <a14:backgroundMark x1="11031" y1="52893" x2="11031" y2="52893"/>
                        <a14:backgroundMark x1="23981" y1="56198" x2="23981" y2="56198"/>
                        <a14:backgroundMark x1="17746" y1="45455" x2="17746" y2="45455"/>
                        <a14:backgroundMark x1="17746" y1="33058" x2="17746" y2="330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076" y="4845376"/>
            <a:ext cx="1420013" cy="412042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0C89E580-073C-48AF-9DB3-D7832D8CD2C3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03"/>
          <a:stretch/>
        </p:blipFill>
        <p:spPr>
          <a:xfrm>
            <a:off x="5196214" y="4078135"/>
            <a:ext cx="904111" cy="1106662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32EA5230-D9B2-4D5F-93A4-0FE45F5A4D5F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643" y="4024899"/>
            <a:ext cx="1194443" cy="1194443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3319D6B-B3E1-46F9-BF23-1C1411D0AFBD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6" r="12387"/>
          <a:stretch/>
        </p:blipFill>
        <p:spPr>
          <a:xfrm>
            <a:off x="6964524" y="1599646"/>
            <a:ext cx="950091" cy="1274142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9D140644-54DA-4009-9A13-E815796A898A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4515" b="93454" l="9707" r="89842">
                        <a14:foregroundMark x1="51919" y1="8352" x2="51919" y2="8352"/>
                        <a14:foregroundMark x1="51693" y1="91648" x2="51693" y2="91648"/>
                        <a14:foregroundMark x1="51016" y1="93454" x2="51016" y2="93454"/>
                        <a14:foregroundMark x1="49210" y1="4515" x2="49210" y2="45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8856" y="4066073"/>
            <a:ext cx="1143744" cy="11437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24ED2041-3397-4885-82EB-512E44C6C961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8" t="6638" r="7290" b="6633"/>
          <a:stretch/>
        </p:blipFill>
        <p:spPr>
          <a:xfrm>
            <a:off x="198698" y="5626101"/>
            <a:ext cx="1025662" cy="705464"/>
          </a:xfrm>
          <a:prstGeom prst="rect">
            <a:avLst/>
          </a:prstGeom>
        </p:spPr>
      </p:pic>
      <p:pic>
        <p:nvPicPr>
          <p:cNvPr id="77" name="Graphic 76">
            <a:extLst>
              <a:ext uri="{FF2B5EF4-FFF2-40B4-BE49-F238E27FC236}">
                <a16:creationId xmlns:a16="http://schemas.microsoft.com/office/drawing/2014/main" id="{FA7F01BD-09A7-4B55-B3CF-26CAD6580EED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270880" y="2271324"/>
            <a:ext cx="1846172" cy="55016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E1D5C0FF-0754-4171-9ACC-C369BA8509AF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9938" b="89752" l="6051" r="95223">
                        <a14:foregroundMark x1="39331" y1="54037" x2="39331" y2="54037"/>
                        <a14:foregroundMark x1="29299" y1="47516" x2="29299" y2="47516"/>
                        <a14:foregroundMark x1="6210" y1="53416" x2="6210" y2="53416"/>
                        <a14:foregroundMark x1="48248" y1="51242" x2="48248" y2="51242"/>
                        <a14:foregroundMark x1="48885" y1="32609" x2="48885" y2="32609"/>
                        <a14:foregroundMark x1="54936" y1="26708" x2="54936" y2="26708"/>
                        <a14:foregroundMark x1="53503" y1="54037" x2="53503" y2="54037"/>
                        <a14:foregroundMark x1="58121" y1="51242" x2="58121" y2="51242"/>
                        <a14:foregroundMark x1="64172" y1="45031" x2="64172" y2="45031"/>
                        <a14:foregroundMark x1="81369" y1="55280" x2="81369" y2="55280"/>
                        <a14:foregroundMark x1="86306" y1="55280" x2="86306" y2="55280"/>
                        <a14:foregroundMark x1="89331" y1="53416" x2="89331" y2="53416"/>
                        <a14:foregroundMark x1="95223" y1="54037" x2="95223" y2="540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740" y="5100148"/>
            <a:ext cx="1658207" cy="850227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FD1D20DB-017A-49E7-8B00-C5975671BDE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960" y="974850"/>
            <a:ext cx="1946728" cy="457481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D2D56404-CFBB-410A-A4B2-A01142DB7BC7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6" y="4956417"/>
            <a:ext cx="1546993" cy="320228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9953FD3B-878B-4D8C-865C-D34281EA2E70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883" y="5896129"/>
            <a:ext cx="2339894" cy="437506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BB44E7F9-9742-452D-9993-EFF3AB67CFDA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309" y="2043726"/>
            <a:ext cx="1457942" cy="313458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C7C17ACD-1CB9-4BB5-8CCF-31077F750AF0}"/>
              </a:ext>
            </a:extLst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986" y="907626"/>
            <a:ext cx="1477153" cy="617154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DF9A1942-D01E-4FA4-9B0A-F3D401685EB3}"/>
              </a:ext>
            </a:extLst>
          </p:cNvPr>
          <p:cNvPicPr>
            <a:picLocks noChangeAspect="1"/>
          </p:cNvPicPr>
          <p:nvPr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" t="20629" r="3229" b="9036"/>
          <a:stretch/>
        </p:blipFill>
        <p:spPr>
          <a:xfrm>
            <a:off x="4238523" y="2952100"/>
            <a:ext cx="3685891" cy="481171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C1B73B03-48CA-44F4-AE92-9E66B0300F88}"/>
              </a:ext>
            </a:extLst>
          </p:cNvPr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56" y="919459"/>
            <a:ext cx="1812280" cy="504361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2D8296AF-7654-4415-ACE4-FC374BF97017}"/>
              </a:ext>
            </a:extLst>
          </p:cNvPr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7" t="8058" r="4792" b="5750"/>
          <a:stretch/>
        </p:blipFill>
        <p:spPr>
          <a:xfrm>
            <a:off x="8270880" y="1555678"/>
            <a:ext cx="2096094" cy="611284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E9CA95A8-1033-4D1F-8BB2-B69378A5FB48}"/>
              </a:ext>
            </a:extLst>
          </p:cNvPr>
          <p:cNvPicPr>
            <a:picLocks noChangeAspect="1"/>
          </p:cNvPicPr>
          <p:nvPr/>
        </p:nvPicPr>
        <p:blipFill rotWithShape="1"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99"/>
          <a:stretch/>
        </p:blipFill>
        <p:spPr>
          <a:xfrm>
            <a:off x="4127904" y="1419253"/>
            <a:ext cx="1729737" cy="811866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1F8B8E1D-CD4D-4902-A3FB-39020908A573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152" y="4121900"/>
            <a:ext cx="1304404" cy="1304404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EC0D7363-E5C5-4B14-B788-EB21796D3B16}"/>
              </a:ext>
            </a:extLst>
          </p:cNvPr>
          <p:cNvPicPr>
            <a:picLocks noChangeAspect="1"/>
          </p:cNvPicPr>
          <p:nvPr/>
        </p:nvPicPr>
        <p:blipFill rotWithShape="1"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8" t="25514" r="16822" b="17992"/>
          <a:stretch/>
        </p:blipFill>
        <p:spPr>
          <a:xfrm>
            <a:off x="3077338" y="3236420"/>
            <a:ext cx="886504" cy="585859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C5AE9D7-B927-4A19-B371-D0CBEC839F2F}"/>
              </a:ext>
            </a:extLst>
          </p:cNvPr>
          <p:cNvPicPr>
            <a:picLocks noChangeAspect="1"/>
          </p:cNvPicPr>
          <p:nvPr/>
        </p:nvPicPr>
        <p:blipFill rotWithShape="1"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390"/>
          <a:stretch/>
        </p:blipFill>
        <p:spPr>
          <a:xfrm>
            <a:off x="10375967" y="1554441"/>
            <a:ext cx="1707803" cy="698554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CE63C164-D35B-4195-A798-52C077E9BCF0}"/>
              </a:ext>
            </a:extLst>
          </p:cNvPr>
          <p:cNvPicPr>
            <a:picLocks noChangeAspect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532" y="2513976"/>
            <a:ext cx="2283665" cy="3627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3D9B48-4081-473C-9688-DAE72313BEA9}"/>
              </a:ext>
            </a:extLst>
          </p:cNvPr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897" y="5982739"/>
            <a:ext cx="1434328" cy="363239"/>
          </a:xfrm>
          <a:prstGeom prst="rect">
            <a:avLst/>
          </a:prstGeom>
        </p:spPr>
      </p:pic>
      <p:pic>
        <p:nvPicPr>
          <p:cNvPr id="93" name="Graphic 92">
            <a:extLst>
              <a:ext uri="{FF2B5EF4-FFF2-40B4-BE49-F238E27FC236}">
                <a16:creationId xmlns:a16="http://schemas.microsoft.com/office/drawing/2014/main" id="{986B388A-A443-4B2B-B44D-8B1502999470}"/>
              </a:ext>
            </a:extLst>
          </p:cNvPr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370243" y="5792091"/>
            <a:ext cx="1565994" cy="487024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FD3D44A6-C7EC-4B8F-92A6-F375442E9C27}"/>
              </a:ext>
            </a:extLst>
          </p:cNvPr>
          <p:cNvPicPr>
            <a:picLocks noChangeAspect="1"/>
          </p:cNvPicPr>
          <p:nvPr/>
        </p:nvPicPr>
        <p:blipFill rotWithShape="1"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36" b="28808"/>
          <a:stretch/>
        </p:blipFill>
        <p:spPr>
          <a:xfrm>
            <a:off x="7905364" y="4361931"/>
            <a:ext cx="2566646" cy="5365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EEE80B12-423B-43FB-AC14-FD551C8D10F2}"/>
              </a:ext>
            </a:extLst>
          </p:cNvPr>
          <p:cNvPicPr>
            <a:picLocks noChangeAspect="1"/>
          </p:cNvPicPr>
          <p:nvPr/>
        </p:nvPicPr>
        <p:blipFill rotWithShape="1"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6" t="32357" r="9537" b="26411"/>
          <a:stretch/>
        </p:blipFill>
        <p:spPr>
          <a:xfrm>
            <a:off x="154271" y="4465451"/>
            <a:ext cx="1696376" cy="538202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EA57DE74-0797-4BE9-BEB8-AE7BD83AC0AE}"/>
              </a:ext>
            </a:extLst>
          </p:cNvPr>
          <p:cNvPicPr>
            <a:picLocks noChangeAspect="1"/>
          </p:cNvPicPr>
          <p:nvPr/>
        </p:nvPicPr>
        <p:blipFill rotWithShape="1">
          <a:blip r:embed="rId3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13" b="2"/>
          <a:stretch/>
        </p:blipFill>
        <p:spPr>
          <a:xfrm>
            <a:off x="8247201" y="2863477"/>
            <a:ext cx="1244741" cy="874238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62AC3A4-B0BB-4AC2-BD03-4B52C3197B38}"/>
              </a:ext>
            </a:extLst>
          </p:cNvPr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387" y="862318"/>
            <a:ext cx="1545742" cy="662461"/>
          </a:xfrm>
          <a:prstGeom prst="rect">
            <a:avLst/>
          </a:prstGeom>
        </p:spPr>
      </p:pic>
      <p:pic>
        <p:nvPicPr>
          <p:cNvPr id="98" name="Picture 97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24C85B3B-8234-4658-85A7-48EC7C3554E8}"/>
              </a:ext>
            </a:extLst>
          </p:cNvPr>
          <p:cNvPicPr>
            <a:picLocks noChangeAspect="1"/>
          </p:cNvPicPr>
          <p:nvPr/>
        </p:nvPicPr>
        <p:blipFill rotWithShape="1">
          <a:blip r:embed="rId4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8" t="8767" r="4365" b="9962"/>
          <a:stretch/>
        </p:blipFill>
        <p:spPr>
          <a:xfrm>
            <a:off x="4934234" y="5202371"/>
            <a:ext cx="1364024" cy="667426"/>
          </a:xfrm>
          <a:prstGeom prst="rect">
            <a:avLst/>
          </a:prstGeom>
        </p:spPr>
      </p:pic>
      <p:pic>
        <p:nvPicPr>
          <p:cNvPr id="99" name="Picture 98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5DC1253B-7D30-4A92-90F1-E2B047899EAD}"/>
              </a:ext>
            </a:extLst>
          </p:cNvPr>
          <p:cNvPicPr>
            <a:picLocks noChangeAspect="1"/>
          </p:cNvPicPr>
          <p:nvPr/>
        </p:nvPicPr>
        <p:blipFill>
          <a:blip r:embed="rId4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575" y="5212386"/>
            <a:ext cx="655435" cy="655435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C61EDFDC-9F9F-4D77-8C29-BADD39122D73}"/>
              </a:ext>
            </a:extLst>
          </p:cNvPr>
          <p:cNvPicPr>
            <a:picLocks noChangeAspect="1"/>
          </p:cNvPicPr>
          <p:nvPr/>
        </p:nvPicPr>
        <p:blipFill rotWithShape="1"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1" r="33295"/>
          <a:stretch/>
        </p:blipFill>
        <p:spPr>
          <a:xfrm>
            <a:off x="6343482" y="5206915"/>
            <a:ext cx="459830" cy="662357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5271A857-4C98-4666-A43F-B7737EF06779}"/>
              </a:ext>
            </a:extLst>
          </p:cNvPr>
          <p:cNvPicPr>
            <a:picLocks noChangeAspect="1"/>
          </p:cNvPicPr>
          <p:nvPr/>
        </p:nvPicPr>
        <p:blipFill rotWithShape="1"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6620" r="26303" b="6512"/>
          <a:stretch/>
        </p:blipFill>
        <p:spPr>
          <a:xfrm>
            <a:off x="188856" y="2458175"/>
            <a:ext cx="2058868" cy="757978"/>
          </a:xfrm>
          <a:prstGeom prst="rect">
            <a:avLst/>
          </a:prstGeom>
        </p:spPr>
      </p:pic>
      <p:pic>
        <p:nvPicPr>
          <p:cNvPr id="102" name="Graphic 101">
            <a:extLst>
              <a:ext uri="{FF2B5EF4-FFF2-40B4-BE49-F238E27FC236}">
                <a16:creationId xmlns:a16="http://schemas.microsoft.com/office/drawing/2014/main" id="{02049F88-797F-45CE-8A54-113F39C9C1C5}"/>
              </a:ext>
            </a:extLst>
          </p:cNvPr>
          <p:cNvPicPr>
            <a:picLocks noChangeAspect="1"/>
          </p:cNvPicPr>
          <p:nvPr/>
        </p:nvPicPr>
        <p:blipFill>
          <a:blip r:embed="rId4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9705880" y="5418597"/>
            <a:ext cx="547378" cy="889005"/>
          </a:xfrm>
          <a:prstGeom prst="rect">
            <a:avLst/>
          </a:prstGeom>
        </p:spPr>
      </p:pic>
      <p:pic>
        <p:nvPicPr>
          <p:cNvPr id="103" name="Picture 102">
            <a:extLst>
              <a:ext uri="{FF2B5EF4-FFF2-40B4-BE49-F238E27FC236}">
                <a16:creationId xmlns:a16="http://schemas.microsoft.com/office/drawing/2014/main" id="{A3D2D013-0F37-4025-BDC9-79A8B795B0EF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8024" y="2345443"/>
            <a:ext cx="1513155" cy="458862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B73D1ED4-BE8A-4569-A3C1-8EC2B7C69585}"/>
              </a:ext>
            </a:extLst>
          </p:cNvPr>
          <p:cNvPicPr>
            <a:picLocks noChangeAspect="1"/>
          </p:cNvPicPr>
          <p:nvPr/>
        </p:nvPicPr>
        <p:blipFill>
          <a:blip r:embed="rId47" cstate="print">
            <a:extLst>
              <a:ext uri="{BEBA8EAE-BF5A-486C-A8C5-ECC9F3942E4B}">
                <a14:imgProps xmlns:a14="http://schemas.microsoft.com/office/drawing/2010/main">
                  <a14:imgLayer r:embed="rId4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401" y="2753532"/>
            <a:ext cx="952400" cy="952400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2F130809-9C62-4EC0-B955-BFB7499973D1}"/>
              </a:ext>
            </a:extLst>
          </p:cNvPr>
          <p:cNvPicPr>
            <a:picLocks noChangeAspect="1"/>
          </p:cNvPicPr>
          <p:nvPr/>
        </p:nvPicPr>
        <p:blipFill>
          <a:blip r:embed="rId49" cstate="print">
            <a:extLst>
              <a:ext uri="{BEBA8EAE-BF5A-486C-A8C5-ECC9F3942E4B}">
                <a14:imgProps xmlns:a14="http://schemas.microsoft.com/office/drawing/2010/main">
                  <a14:imgLayer r:embed="rId50">
                    <a14:imgEffect>
                      <a14:backgroundRemoval t="9091" b="89394" l="3352" r="89665">
                        <a14:foregroundMark x1="43017" y1="54545" x2="43017" y2="54545"/>
                        <a14:foregroundMark x1="60056" y1="47727" x2="60056" y2="47727"/>
                        <a14:foregroundMark x1="74581" y1="51515" x2="74581" y2="51515"/>
                        <a14:foregroundMark x1="89944" y1="38636" x2="89944" y2="38636"/>
                        <a14:foregroundMark x1="5028" y1="62121" x2="5028" y2="62121"/>
                        <a14:foregroundMark x1="4469" y1="22727" x2="4469" y2="22727"/>
                        <a14:foregroundMark x1="3352" y1="35606" x2="3352" y2="356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146" y="5323668"/>
            <a:ext cx="1427556" cy="526361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AA0C427E-DB41-44A3-B9A4-FAE3D3364C32}"/>
              </a:ext>
            </a:extLst>
          </p:cNvPr>
          <p:cNvPicPr>
            <a:picLocks noChangeAspect="1"/>
          </p:cNvPicPr>
          <p:nvPr/>
        </p:nvPicPr>
        <p:blipFill rotWithShape="1">
          <a:blip r:embed="rId5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4" b="9652"/>
          <a:stretch/>
        </p:blipFill>
        <p:spPr>
          <a:xfrm>
            <a:off x="2522139" y="5201974"/>
            <a:ext cx="1389602" cy="629229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435D7CA1-F2F9-4429-A265-83B091AF307D}"/>
              </a:ext>
            </a:extLst>
          </p:cNvPr>
          <p:cNvPicPr>
            <a:picLocks noChangeAspect="1"/>
          </p:cNvPicPr>
          <p:nvPr/>
        </p:nvPicPr>
        <p:blipFill>
          <a:blip r:embed="rId52" cstate="print">
            <a:extLst>
              <a:ext uri="{BEBA8EAE-BF5A-486C-A8C5-ECC9F3942E4B}">
                <a14:imgProps xmlns:a14="http://schemas.microsoft.com/office/drawing/2010/main">
                  <a14:imgLayer r:embed="rId53">
                    <a14:imgEffect>
                      <a14:backgroundRemoval t="9924" b="89313" l="10000" r="95909">
                        <a14:foregroundMark x1="10455" y1="60305" x2="10455" y2="60305"/>
                        <a14:foregroundMark x1="24091" y1="61832" x2="24091" y2="61832"/>
                        <a14:foregroundMark x1="28182" y1="41221" x2="28182" y2="41221"/>
                        <a14:foregroundMark x1="27727" y1="51908" x2="27727" y2="51908"/>
                        <a14:foregroundMark x1="34091" y1="48855" x2="34091" y2="48855"/>
                        <a14:foregroundMark x1="47727" y1="48855" x2="47727" y2="48855"/>
                        <a14:foregroundMark x1="63182" y1="46565" x2="63182" y2="46565"/>
                        <a14:foregroundMark x1="73182" y1="49618" x2="73182" y2="49618"/>
                        <a14:foregroundMark x1="91818" y1="51145" x2="91818" y2="51145"/>
                        <a14:foregroundMark x1="95909" y1="53435" x2="95909" y2="534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10" y="4680622"/>
            <a:ext cx="1361559" cy="812397"/>
          </a:xfrm>
          <a:prstGeom prst="rect">
            <a:avLst/>
          </a:prstGeom>
        </p:spPr>
      </p:pic>
      <p:pic>
        <p:nvPicPr>
          <p:cNvPr id="108" name="Picture 107" descr="A close up of a logo&#10;&#10;Description generated with high confidence">
            <a:extLst>
              <a:ext uri="{FF2B5EF4-FFF2-40B4-BE49-F238E27FC236}">
                <a16:creationId xmlns:a16="http://schemas.microsoft.com/office/drawing/2014/main" id="{777FC23F-0AD7-4F8E-9333-ED6CD276A2CF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793" y="1505119"/>
            <a:ext cx="1735948" cy="692889"/>
          </a:xfrm>
          <a:prstGeom prst="rect">
            <a:avLst/>
          </a:prstGeom>
        </p:spPr>
      </p:pic>
      <p:pic>
        <p:nvPicPr>
          <p:cNvPr id="109" name="Graphic 108">
            <a:extLst>
              <a:ext uri="{FF2B5EF4-FFF2-40B4-BE49-F238E27FC236}">
                <a16:creationId xmlns:a16="http://schemas.microsoft.com/office/drawing/2014/main" id="{929FC5AA-6C52-443D-A333-986C7E81E22C}"/>
              </a:ext>
            </a:extLst>
          </p:cNvPr>
          <p:cNvPicPr>
            <a:picLocks noChangeAspect="1"/>
          </p:cNvPicPr>
          <p:nvPr/>
        </p:nvPicPr>
        <p:blipFill rotWithShape="1">
          <a:blip r:embed="rId5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6"/>
              </a:ext>
            </a:extLst>
          </a:blip>
          <a:srcRect l="32153" t="34355" r="28831" b="53916"/>
          <a:stretch/>
        </p:blipFill>
        <p:spPr>
          <a:xfrm>
            <a:off x="184745" y="5295224"/>
            <a:ext cx="1430537" cy="284978"/>
          </a:xfrm>
          <a:prstGeom prst="rect">
            <a:avLst/>
          </a:prstGeom>
        </p:spPr>
      </p:pic>
      <p:pic>
        <p:nvPicPr>
          <p:cNvPr id="110" name="Picture 10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A195A75-2F8F-407C-9043-3D24C58626BF}"/>
              </a:ext>
            </a:extLst>
          </p:cNvPr>
          <p:cNvPicPr>
            <a:picLocks noChangeAspect="1"/>
          </p:cNvPicPr>
          <p:nvPr/>
        </p:nvPicPr>
        <p:blipFill rotWithShape="1">
          <a:blip r:embed="rId5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7" t="42174" r="14620" b="42641"/>
          <a:stretch/>
        </p:blipFill>
        <p:spPr>
          <a:xfrm>
            <a:off x="2484411" y="2884368"/>
            <a:ext cx="1443521" cy="299183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2B7B14E3-26CF-4851-80E1-973AB5A04E78}"/>
              </a:ext>
            </a:extLst>
          </p:cNvPr>
          <p:cNvPicPr>
            <a:picLocks noChangeAspect="1"/>
          </p:cNvPicPr>
          <p:nvPr/>
        </p:nvPicPr>
        <p:blipFill>
          <a:blip r:embed="rId58" cstate="print">
            <a:extLst>
              <a:ext uri="{BEBA8EAE-BF5A-486C-A8C5-ECC9F3942E4B}">
                <a14:imgProps xmlns:a14="http://schemas.microsoft.com/office/drawing/2010/main">
                  <a14:imgLayer r:embed="rId59">
                    <a14:imgEffect>
                      <a14:backgroundRemoval t="4734" b="89941" l="4064" r="96820">
                        <a14:foregroundMark x1="4240" y1="82249" x2="4240" y2="82249"/>
                        <a14:foregroundMark x1="12014" y1="5325" x2="12014" y2="5325"/>
                        <a14:foregroundMark x1="8127" y1="42012" x2="8127" y2="42012"/>
                        <a14:foregroundMark x1="8481" y1="54438" x2="8481" y2="54438"/>
                        <a14:foregroundMark x1="34982" y1="51479" x2="34982" y2="51479"/>
                        <a14:foregroundMark x1="41343" y1="45562" x2="41343" y2="45562"/>
                        <a14:foregroundMark x1="49823" y1="38462" x2="49823" y2="38462"/>
                        <a14:foregroundMark x1="57597" y1="39053" x2="57597" y2="39053"/>
                        <a14:foregroundMark x1="63781" y1="40828" x2="63781" y2="40828"/>
                        <a14:foregroundMark x1="71201" y1="43195" x2="71201" y2="43195"/>
                        <a14:foregroundMark x1="77915" y1="36095" x2="77915" y2="36095"/>
                        <a14:foregroundMark x1="82509" y1="39053" x2="82509" y2="39053"/>
                        <a14:foregroundMark x1="85159" y1="37870" x2="85159" y2="37870"/>
                        <a14:foregroundMark x1="91873" y1="47337" x2="91873" y2="47337"/>
                        <a14:foregroundMark x1="96820" y1="36686" x2="96820" y2="366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748" y="2182372"/>
            <a:ext cx="1683198" cy="503765"/>
          </a:xfrm>
          <a:prstGeom prst="rect">
            <a:avLst/>
          </a:prstGeom>
        </p:spPr>
      </p:pic>
      <p:pic>
        <p:nvPicPr>
          <p:cNvPr id="112" name="Picture 1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5B90A59-A2BD-4FA6-8230-7AEDE7A9E864}"/>
              </a:ext>
            </a:extLst>
          </p:cNvPr>
          <p:cNvPicPr>
            <a:picLocks noChangeAspect="1"/>
          </p:cNvPicPr>
          <p:nvPr/>
        </p:nvPicPr>
        <p:blipFill rotWithShape="1">
          <a:blip r:embed="rId60">
            <a:extLst>
              <a:ext uri="{BEBA8EAE-BF5A-486C-A8C5-ECC9F3942E4B}">
                <a14:imgProps xmlns:a14="http://schemas.microsoft.com/office/drawing/2010/main">
                  <a14:imgLayer r:embed="rId61">
                    <a14:imgEffect>
                      <a14:backgroundRemoval t="8537" b="88415" l="4221" r="96429">
                        <a14:foregroundMark x1="4221" y1="49390" x2="4221" y2="49390"/>
                        <a14:foregroundMark x1="26948" y1="50000" x2="26948" y2="50000"/>
                        <a14:foregroundMark x1="28896" y1="40854" x2="28896" y2="40854"/>
                        <a14:foregroundMark x1="31169" y1="40854" x2="31169" y2="40854"/>
                        <a14:foregroundMark x1="33766" y1="46951" x2="33766" y2="46951"/>
                        <a14:foregroundMark x1="43831" y1="47561" x2="43831" y2="47561"/>
                        <a14:foregroundMark x1="57143" y1="41463" x2="57143" y2="41463"/>
                        <a14:foregroundMark x1="57143" y1="48171" x2="57143" y2="48171"/>
                        <a14:foregroundMark x1="62662" y1="46341" x2="62662" y2="46341"/>
                        <a14:foregroundMark x1="67857" y1="49390" x2="67857" y2="49390"/>
                        <a14:foregroundMark x1="80844" y1="47561" x2="80844" y2="47561"/>
                        <a14:foregroundMark x1="93831" y1="45732" x2="93831" y2="45732"/>
                        <a14:foregroundMark x1="96429" y1="51829" x2="96429" y2="518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5" t="31622" r="1605" b="34089"/>
          <a:stretch/>
        </p:blipFill>
        <p:spPr>
          <a:xfrm>
            <a:off x="2260976" y="2538590"/>
            <a:ext cx="1667832" cy="313512"/>
          </a:xfrm>
          <a:prstGeom prst="rect">
            <a:avLst/>
          </a:prstGeom>
        </p:spPr>
      </p:pic>
      <p:pic>
        <p:nvPicPr>
          <p:cNvPr id="113" name="Picture 1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C1DBDF2-F0D1-48BE-A15F-15CFC8A883F2}"/>
              </a:ext>
            </a:extLst>
          </p:cNvPr>
          <p:cNvPicPr>
            <a:picLocks noChangeAspect="1"/>
          </p:cNvPicPr>
          <p:nvPr/>
        </p:nvPicPr>
        <p:blipFill rotWithShape="1">
          <a:blip r:embed="rId6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04"/>
          <a:stretch/>
        </p:blipFill>
        <p:spPr>
          <a:xfrm>
            <a:off x="188856" y="1499203"/>
            <a:ext cx="1559246" cy="852852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3D1CDA6E-72EC-45A0-A4F2-B6F8B1F037AA}"/>
              </a:ext>
            </a:extLst>
          </p:cNvPr>
          <p:cNvPicPr>
            <a:picLocks noChangeAspect="1"/>
          </p:cNvPicPr>
          <p:nvPr/>
        </p:nvPicPr>
        <p:blipFill>
          <a:blip r:embed="rId6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455" y="926425"/>
            <a:ext cx="1830352" cy="457588"/>
          </a:xfrm>
          <a:prstGeom prst="rect">
            <a:avLst/>
          </a:prstGeom>
        </p:spPr>
      </p:pic>
      <p:sp>
        <p:nvSpPr>
          <p:cNvPr id="115" name="Rectangle 114">
            <a:extLst>
              <a:ext uri="{FF2B5EF4-FFF2-40B4-BE49-F238E27FC236}">
                <a16:creationId xmlns:a16="http://schemas.microsoft.com/office/drawing/2014/main" id="{A9983202-F60D-4F9C-923C-0DC8AD1BE6C7}"/>
              </a:ext>
            </a:extLst>
          </p:cNvPr>
          <p:cNvSpPr/>
          <p:nvPr/>
        </p:nvSpPr>
        <p:spPr bwMode="auto">
          <a:xfrm>
            <a:off x="4111096" y="3617463"/>
            <a:ext cx="3943512" cy="406406"/>
          </a:xfrm>
          <a:prstGeom prst="rect">
            <a:avLst/>
          </a:prstGeom>
          <a:solidFill>
            <a:srgbClr val="00A99D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Universal Windows Platform (UWP) 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47048F57-66CD-4D90-A7A9-FE1F4E9B2AD7}"/>
              </a:ext>
            </a:extLst>
          </p:cNvPr>
          <p:cNvSpPr/>
          <p:nvPr/>
        </p:nvSpPr>
        <p:spPr bwMode="auto">
          <a:xfrm>
            <a:off x="90255" y="3958289"/>
            <a:ext cx="3929366" cy="406406"/>
          </a:xfrm>
          <a:prstGeom prst="rect">
            <a:avLst/>
          </a:prstGeom>
          <a:solidFill>
            <a:srgbClr val="00206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79285" tIns="143407" rIns="179259" bIns="143407" numCol="1" rtlCol="0" anchor="ctr" anchorCtr="0" compatLnSpc="1">
            <a:prstTxWarp prst="textNoShape">
              <a:avLst/>
            </a:prstTxWarp>
          </a:bodyPr>
          <a:lstStyle/>
          <a:p>
            <a:pPr defTabSz="9139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68" b="1" kern="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BizTalk </a:t>
            </a:r>
          </a:p>
        </p:txBody>
      </p:sp>
      <p:pic>
        <p:nvPicPr>
          <p:cNvPr id="117" name="Picture 116">
            <a:extLst>
              <a:ext uri="{FF2B5EF4-FFF2-40B4-BE49-F238E27FC236}">
                <a16:creationId xmlns:a16="http://schemas.microsoft.com/office/drawing/2014/main" id="{42EBDED6-56DB-4F00-BFAF-3D0CF28D8465}"/>
              </a:ext>
            </a:extLst>
          </p:cNvPr>
          <p:cNvPicPr>
            <a:picLocks noChangeAspect="1"/>
          </p:cNvPicPr>
          <p:nvPr/>
        </p:nvPicPr>
        <p:blipFill>
          <a:blip r:embed="rId6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56" y="3322274"/>
            <a:ext cx="841181" cy="43741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B198E98B-9CDC-4BFD-AFC8-ED5AF570BAC8}"/>
              </a:ext>
            </a:extLst>
          </p:cNvPr>
          <p:cNvPicPr>
            <a:picLocks noChangeAspect="1"/>
          </p:cNvPicPr>
          <p:nvPr/>
        </p:nvPicPr>
        <p:blipFill>
          <a:blip r:embed="rId65" cstate="print">
            <a:extLst>
              <a:ext uri="{BEBA8EAE-BF5A-486C-A8C5-ECC9F3942E4B}">
                <a14:imgProps xmlns:a14="http://schemas.microsoft.com/office/drawing/2010/main">
                  <a14:imgLayer r:embed="rId66">
                    <a14:imgEffect>
                      <a14:backgroundRemoval t="2892" b="89989" l="3006" r="98349">
                        <a14:foregroundMark x1="11727" y1="67853" x2="11727" y2="67853"/>
                        <a14:foregroundMark x1="3048" y1="64961" x2="3048" y2="64961"/>
                        <a14:foregroundMark x1="94454" y1="79199" x2="94454" y2="79199"/>
                        <a14:foregroundMark x1="98349" y1="72970" x2="98349" y2="72970"/>
                        <a14:foregroundMark x1="46825" y1="23471" x2="46825" y2="23471"/>
                        <a14:foregroundMark x1="40728" y1="10901" x2="40728" y2="10901"/>
                        <a14:foregroundMark x1="44623" y1="9789" x2="44623" y2="9789"/>
                        <a14:foregroundMark x1="50042" y1="2892" x2="50042" y2="2892"/>
                        <a14:foregroundMark x1="55038" y1="10345" x2="55038" y2="10345"/>
                        <a14:foregroundMark x1="59356" y1="11457" x2="59356" y2="11457"/>
                        <a14:foregroundMark x1="50042" y1="31924" x2="50042" y2="319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093" y="3183992"/>
            <a:ext cx="1529274" cy="58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7810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99DC598-AE82-4419-AE4D-56EB00CEB7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44" t="5209" r="19352" b="5887"/>
          <a:stretch/>
        </p:blipFill>
        <p:spPr>
          <a:xfrm>
            <a:off x="636354" y="1470085"/>
            <a:ext cx="1569964" cy="43478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508756D-DA34-4BC8-B004-2DFBE96F86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0" r="710"/>
          <a:stretch/>
        </p:blipFill>
        <p:spPr>
          <a:xfrm>
            <a:off x="3374901" y="1440460"/>
            <a:ext cx="2028700" cy="428781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5696B3-F9D1-423F-BA4A-F1ECDA1341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4" t="10158" r="18493" b="4292"/>
          <a:stretch/>
        </p:blipFill>
        <p:spPr>
          <a:xfrm>
            <a:off x="8794013" y="1440460"/>
            <a:ext cx="1594007" cy="428781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696" y="1444924"/>
            <a:ext cx="1518222" cy="42833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978922" y="574987"/>
            <a:ext cx="8027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21B9EC"/>
                </a:solidFill>
                <a:latin typeface="+mj-lt"/>
              </a:rPr>
              <a:t>Senior Management Team</a:t>
            </a:r>
            <a:endParaRPr lang="en-GB" sz="4400" dirty="0">
              <a:solidFill>
                <a:srgbClr val="21B9EC"/>
              </a:solidFill>
              <a:latin typeface="+mj-lt"/>
            </a:endParaRPr>
          </a:p>
        </p:txBody>
      </p:sp>
      <p:pic>
        <p:nvPicPr>
          <p:cNvPr id="9" name="Picture 8" descr="A picture containing clothing&#10;&#10;Description generated with very high confidence">
            <a:extLst>
              <a:ext uri="{FF2B5EF4-FFF2-40B4-BE49-F238E27FC236}">
                <a16:creationId xmlns:a16="http://schemas.microsoft.com/office/drawing/2014/main" id="{9E38E0D7-97F6-48BB-A9BB-E144DA9DA95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3"/>
          <a:stretch/>
        </p:blipFill>
        <p:spPr>
          <a:xfrm>
            <a:off x="1767814" y="2518755"/>
            <a:ext cx="2288713" cy="42249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32226BB-70FB-4950-BB08-5E4640F541F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7" t="6739" r="18280" b="4356"/>
          <a:stretch/>
        </p:blipFill>
        <p:spPr>
          <a:xfrm>
            <a:off x="10030852" y="2443942"/>
            <a:ext cx="1659268" cy="43478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236106-1574-45CD-B3EE-0B2FA8D71DB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7" t="934" r="2233" b="1273"/>
          <a:stretch/>
        </p:blipFill>
        <p:spPr>
          <a:xfrm>
            <a:off x="4441422" y="2369127"/>
            <a:ext cx="2676698" cy="436577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B6AC728-3EB8-4505-919B-FFB5EF23CD4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32" y="522629"/>
            <a:ext cx="1343238" cy="922295"/>
          </a:xfrm>
          <a:prstGeom prst="rect">
            <a:avLst/>
          </a:prstGeom>
        </p:spPr>
      </p:pic>
      <p:pic>
        <p:nvPicPr>
          <p:cNvPr id="21" name="Picture 2" descr="http://www.mhalliday.co.uk/wp/wp-content/uploads/2014/09/mbcs-logo-colour-small.png">
            <a:extLst>
              <a:ext uri="{FF2B5EF4-FFF2-40B4-BE49-F238E27FC236}">
                <a16:creationId xmlns:a16="http://schemas.microsoft.com/office/drawing/2014/main" id="{18933130-94A0-4FD9-BAC9-2A848B7D29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13"/>
          <a:stretch/>
        </p:blipFill>
        <p:spPr bwMode="auto">
          <a:xfrm>
            <a:off x="9999365" y="522629"/>
            <a:ext cx="1919365" cy="94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401186E-1639-4141-BE23-3132D9E298C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705" y="5858710"/>
            <a:ext cx="525714" cy="876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F3A80CC-9858-4062-9502-2912063F64F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629" y="5858710"/>
            <a:ext cx="525714" cy="876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58BF02D-2C74-4FD1-94DB-9E9C3AE1A84B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7" t="7158" r="19209" b="4325"/>
          <a:stretch/>
        </p:blipFill>
        <p:spPr>
          <a:xfrm>
            <a:off x="7366804" y="2518755"/>
            <a:ext cx="1960439" cy="42833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E0748BB-0623-4C7C-B9DB-2E035D92CD1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305" y="5858710"/>
            <a:ext cx="525714" cy="876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7CAE5CB-EF7D-4152-9BDF-AC0D658E5E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651" y="5867490"/>
            <a:ext cx="525714" cy="876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680765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siness Development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569" y="1895649"/>
            <a:ext cx="1587244" cy="48125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385" y="1901433"/>
            <a:ext cx="1771321" cy="48125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E86A4A-D447-45EB-8925-CDA33CB6FD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789" y="2023710"/>
            <a:ext cx="1736644" cy="46819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4F5D97-66F7-40B9-BFAD-2555BD8F6BBD}"/>
              </a:ext>
            </a:extLst>
          </p:cNvPr>
          <p:cNvSpPr txBox="1"/>
          <p:nvPr/>
        </p:nvSpPr>
        <p:spPr>
          <a:xfrm>
            <a:off x="1978922" y="574987"/>
            <a:ext cx="8027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21B9EC"/>
                </a:solidFill>
                <a:latin typeface="+mj-lt"/>
              </a:rPr>
              <a:t>Business Development</a:t>
            </a:r>
            <a:endParaRPr lang="en-GB" sz="4400" dirty="0">
              <a:solidFill>
                <a:srgbClr val="21B9EC"/>
              </a:solidFill>
              <a:latin typeface="+mj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E9C53C-390D-48A5-8906-6AD132AAC7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508" y="2007092"/>
            <a:ext cx="1671283" cy="47151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F18F7D3-ED78-4118-B9E5-4C8986062B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408" y="2050226"/>
            <a:ext cx="1674551" cy="465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30325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ment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C61501F9-74F8-49C6-AAB0-2F7503DCD2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259" y="1387366"/>
            <a:ext cx="1383304" cy="4055237"/>
          </a:xfrm>
          <a:prstGeom prst="rect">
            <a:avLst/>
          </a:prstGeom>
        </p:spPr>
      </p:pic>
      <p:pic>
        <p:nvPicPr>
          <p:cNvPr id="19" name="Picture 2" descr="http://www.mhalliday.co.uk/wp/wp-content/uploads/2014/09/mbcs-logo-colour-smal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9321" y="444771"/>
            <a:ext cx="2226893" cy="102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EFE8A83-FBC9-4EC1-A041-78B14F3F21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" r="2387"/>
          <a:stretch/>
        </p:blipFill>
        <p:spPr>
          <a:xfrm>
            <a:off x="9768988" y="1340111"/>
            <a:ext cx="1335403" cy="4055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ED2DD58-C2A8-40D4-8C7C-A2841114D3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730" y="1478046"/>
            <a:ext cx="2034259" cy="399237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9F75EAB-0A2E-4922-A332-D17D598B03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17" y="2722860"/>
            <a:ext cx="1397975" cy="40632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CFF88C4-57CA-4494-B356-EBDE9B1AD4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52" t="6102" r="21450" b="5641"/>
          <a:stretch/>
        </p:blipFill>
        <p:spPr>
          <a:xfrm>
            <a:off x="1075803" y="1263535"/>
            <a:ext cx="1428071" cy="41492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3796BD-B691-46CE-9668-42607DD59B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686" y="1470026"/>
            <a:ext cx="1409292" cy="39427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0B00B0-3A9C-4769-B447-10655E8B21E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735" y="1450233"/>
            <a:ext cx="1636589" cy="399237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48" t="10531" r="20877" b="4550"/>
          <a:stretch/>
        </p:blipFill>
        <p:spPr>
          <a:xfrm>
            <a:off x="3520234" y="2834905"/>
            <a:ext cx="1472802" cy="399237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0" t="5502" r="20114" b="5755"/>
          <a:stretch/>
        </p:blipFill>
        <p:spPr>
          <a:xfrm>
            <a:off x="5417976" y="2477193"/>
            <a:ext cx="1534931" cy="4350082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7207" r="16714" b="4552"/>
          <a:stretch/>
        </p:blipFill>
        <p:spPr>
          <a:xfrm>
            <a:off x="8911243" y="2681666"/>
            <a:ext cx="1468469" cy="414560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47B9017-681B-4D34-9B11-7FBC6DB88A2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51" t="9226" r="22469" b="4873"/>
          <a:stretch/>
        </p:blipFill>
        <p:spPr>
          <a:xfrm>
            <a:off x="10638007" y="2593571"/>
            <a:ext cx="1409292" cy="426442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4E5AD02-A4D1-4760-BAE8-92CB08805C26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3" t="9240" r="21047" b="3290"/>
          <a:stretch/>
        </p:blipFill>
        <p:spPr>
          <a:xfrm>
            <a:off x="1934184" y="2651761"/>
            <a:ext cx="1409292" cy="42062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0E323E3-1494-4F9D-8F3B-0E6213AC5FDB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2" t="7865" r="8749" b="5196"/>
          <a:stretch/>
        </p:blipFill>
        <p:spPr>
          <a:xfrm>
            <a:off x="143147" y="2651761"/>
            <a:ext cx="1428072" cy="42062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08CBB41-CA0A-4BDA-AAA6-3F2B72DDC158}"/>
              </a:ext>
            </a:extLst>
          </p:cNvPr>
          <p:cNvSpPr txBox="1"/>
          <p:nvPr/>
        </p:nvSpPr>
        <p:spPr>
          <a:xfrm>
            <a:off x="1978922" y="574987"/>
            <a:ext cx="8027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21B9EC"/>
                </a:solidFill>
                <a:latin typeface="+mj-lt"/>
              </a:rPr>
              <a:t>Software Development</a:t>
            </a:r>
            <a:endParaRPr lang="en-GB" sz="4400" dirty="0">
              <a:solidFill>
                <a:srgbClr val="21B9EC"/>
              </a:solidFill>
              <a:latin typeface="+mj-lt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A0FA0BA-7AA4-4C1B-887E-CEF482674B3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760" y="5781722"/>
            <a:ext cx="525714" cy="876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4613078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sultancy Services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4" descr="http://www.gbbuk.com/wp-content/uploads/2012/10/CharteredEngineerC3.png">
            <a:extLst>
              <a:ext uri="{FF2B5EF4-FFF2-40B4-BE49-F238E27FC236}">
                <a16:creationId xmlns:a16="http://schemas.microsoft.com/office/drawing/2014/main" id="{104D506D-6F61-4A53-AB55-1B8DB5C1B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42" y="538400"/>
            <a:ext cx="2327986" cy="89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0EE58B1-80FD-409A-8C30-EBDF17266B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8" t="9328" r="20582" b="5301"/>
          <a:stretch/>
        </p:blipFill>
        <p:spPr>
          <a:xfrm>
            <a:off x="7688274" y="1837112"/>
            <a:ext cx="1782252" cy="4897629"/>
          </a:xfrm>
          <a:prstGeom prst="rect">
            <a:avLst/>
          </a:prstGeom>
        </p:spPr>
      </p:pic>
      <p:pic>
        <p:nvPicPr>
          <p:cNvPr id="4" name="Picture 3" descr="A picture containing clothing&#10;&#10;Description generated with very high confidence">
            <a:extLst>
              <a:ext uri="{FF2B5EF4-FFF2-40B4-BE49-F238E27FC236}">
                <a16:creationId xmlns:a16="http://schemas.microsoft.com/office/drawing/2014/main" id="{4712F097-964B-42DE-9306-EEE679A9C6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396" y="1768895"/>
            <a:ext cx="2691895" cy="4907949"/>
          </a:xfrm>
          <a:prstGeom prst="rect">
            <a:avLst/>
          </a:prstGeom>
        </p:spPr>
      </p:pic>
      <p:pic>
        <p:nvPicPr>
          <p:cNvPr id="24" name="Picture 2" descr="http://www.mhalliday.co.uk/wp/wp-content/uploads/2014/09/mbcs-logo-colour-small.png">
            <a:extLst>
              <a:ext uri="{FF2B5EF4-FFF2-40B4-BE49-F238E27FC236}">
                <a16:creationId xmlns:a16="http://schemas.microsoft.com/office/drawing/2014/main" id="{3119F318-3050-46C8-A959-7F7B8A1913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13"/>
          <a:stretch/>
        </p:blipFill>
        <p:spPr bwMode="auto">
          <a:xfrm>
            <a:off x="9891193" y="538400"/>
            <a:ext cx="1919365" cy="94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ED5B3E-62DD-4231-9038-DACE230E55AB}"/>
              </a:ext>
            </a:extLst>
          </p:cNvPr>
          <p:cNvSpPr txBox="1"/>
          <p:nvPr/>
        </p:nvSpPr>
        <p:spPr>
          <a:xfrm>
            <a:off x="1978922" y="574987"/>
            <a:ext cx="8027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21B9EC"/>
                </a:solidFill>
                <a:latin typeface="+mj-lt"/>
              </a:rPr>
              <a:t>Consultancy Services</a:t>
            </a:r>
            <a:endParaRPr lang="en-GB" sz="4400" dirty="0">
              <a:solidFill>
                <a:srgbClr val="21B9EC"/>
              </a:solidFill>
              <a:latin typeface="+mj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327ADD2-B327-4382-9C2D-76DEFB7AC7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286" y="5805491"/>
            <a:ext cx="525714" cy="876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1734B16-7003-45A6-B43C-4F4EDB4853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9935" y="1768895"/>
            <a:ext cx="1886978" cy="497066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3299EF2-CCCD-4841-BC18-93019BE1F0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549" y="5800654"/>
            <a:ext cx="525714" cy="876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347FCE5-0BE2-43DB-8117-197FAA752A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306" y="1837112"/>
            <a:ext cx="1782252" cy="4897629"/>
          </a:xfrm>
          <a:prstGeom prst="rect">
            <a:avLst/>
          </a:prstGeom>
        </p:spPr>
      </p:pic>
      <p:pic>
        <p:nvPicPr>
          <p:cNvPr id="3" name="Picture 2" descr="A person with collar shirt&#10;&#10;Description generated with high confidence">
            <a:extLst>
              <a:ext uri="{FF2B5EF4-FFF2-40B4-BE49-F238E27FC236}">
                <a16:creationId xmlns:a16="http://schemas.microsoft.com/office/drawing/2014/main" id="{64125335-69B2-4467-851E-4F67AE7DC6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11" y="1743456"/>
            <a:ext cx="1676063" cy="502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0020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pport Engineering Tes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D09AD48-797A-4CB6-A939-ECF6CE9403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63" t="7490" r="21644" b="4784"/>
          <a:stretch/>
        </p:blipFill>
        <p:spPr>
          <a:xfrm>
            <a:off x="4150359" y="1928554"/>
            <a:ext cx="1580726" cy="48003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F586D1-E15B-4814-AEAE-582913996C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3" t="5699" r="22981" b="5041"/>
          <a:stretch/>
        </p:blipFill>
        <p:spPr>
          <a:xfrm>
            <a:off x="5870215" y="1845426"/>
            <a:ext cx="1553050" cy="48834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22DE95-A77B-4912-B84B-9B54F3C96B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5" t="6860" r="19770" b="5399"/>
          <a:stretch/>
        </p:blipFill>
        <p:spPr>
          <a:xfrm>
            <a:off x="380480" y="1865819"/>
            <a:ext cx="1788001" cy="48003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8F1533-3A65-4300-831F-870D28C7BA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944" y="1990941"/>
            <a:ext cx="1958947" cy="47379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BA45ED-438E-4490-9C58-FCF45E0E39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9021" y="1990940"/>
            <a:ext cx="2190650" cy="473791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763354-DC7F-4D7D-83B6-ACECB2A52F2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32" y="582602"/>
            <a:ext cx="1343238" cy="922295"/>
          </a:xfrm>
          <a:prstGeom prst="rect">
            <a:avLst/>
          </a:prstGeom>
        </p:spPr>
      </p:pic>
      <p:pic>
        <p:nvPicPr>
          <p:cNvPr id="18" name="Picture 2" descr="http://www.mhalliday.co.uk/wp/wp-content/uploads/2014/09/mbcs-logo-colour-small.png">
            <a:extLst>
              <a:ext uri="{FF2B5EF4-FFF2-40B4-BE49-F238E27FC236}">
                <a16:creationId xmlns:a16="http://schemas.microsoft.com/office/drawing/2014/main" id="{153BC304-6811-42A3-A5D2-2048107833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13"/>
          <a:stretch/>
        </p:blipFill>
        <p:spPr bwMode="auto">
          <a:xfrm>
            <a:off x="9999365" y="526423"/>
            <a:ext cx="1919365" cy="94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0FDC34-4965-487A-9F4E-8345B1CB75E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740" y="2037042"/>
            <a:ext cx="1676111" cy="469181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1F4F0C9-ADE2-4FA1-B397-62284CF0F88F}"/>
              </a:ext>
            </a:extLst>
          </p:cNvPr>
          <p:cNvSpPr txBox="1"/>
          <p:nvPr/>
        </p:nvSpPr>
        <p:spPr>
          <a:xfrm>
            <a:off x="1978922" y="574987"/>
            <a:ext cx="8027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21B9EC"/>
                </a:solidFill>
                <a:latin typeface="+mj-lt"/>
              </a:rPr>
              <a:t>Support, Engineering &amp; Test</a:t>
            </a:r>
            <a:endParaRPr lang="en-GB" sz="4400" dirty="0">
              <a:solidFill>
                <a:srgbClr val="21B9EC"/>
              </a:solidFill>
              <a:latin typeface="+mj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D85B18D-C250-499F-9000-931FF23FF73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518" y="5810328"/>
            <a:ext cx="525714" cy="876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445134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2815" y="3579541"/>
            <a:ext cx="8084635" cy="1852729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62815" y="5459259"/>
            <a:ext cx="8084635" cy="90808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568719" y="2538297"/>
            <a:ext cx="1939059" cy="3829050"/>
          </a:xfrm>
        </p:spPr>
        <p:txBody>
          <a:bodyPr anchor="b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mini-me</a:t>
            </a:r>
          </a:p>
        </p:txBody>
      </p:sp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14" y="1371384"/>
            <a:ext cx="3084946" cy="139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679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T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8" t="7765" r="14838" b="3845"/>
          <a:stretch/>
        </p:blipFill>
        <p:spPr>
          <a:xfrm>
            <a:off x="3771973" y="1729047"/>
            <a:ext cx="2138375" cy="5054138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43" t="6093" r="19727" b="4029"/>
          <a:stretch/>
        </p:blipFill>
        <p:spPr>
          <a:xfrm>
            <a:off x="6096000" y="1878676"/>
            <a:ext cx="2216727" cy="490450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93F0E3-C562-4EF0-9726-3396D79364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686" y="5829417"/>
            <a:ext cx="525714" cy="876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8AB602-115A-44FD-8267-7E795DC790D2}"/>
              </a:ext>
            </a:extLst>
          </p:cNvPr>
          <p:cNvSpPr txBox="1"/>
          <p:nvPr/>
        </p:nvSpPr>
        <p:spPr>
          <a:xfrm>
            <a:off x="1978922" y="574987"/>
            <a:ext cx="8027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21B9EC"/>
                </a:solidFill>
                <a:latin typeface="+mj-lt"/>
              </a:rPr>
              <a:t>IT</a:t>
            </a:r>
            <a:endParaRPr lang="en-GB" sz="4400" dirty="0">
              <a:solidFill>
                <a:srgbClr val="21B9E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7886357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6F16BE-9E16-46E6-8B1E-671A8DB3C447}"/>
              </a:ext>
            </a:extLst>
          </p:cNvPr>
          <p:cNvSpPr txBox="1"/>
          <p:nvPr/>
        </p:nvSpPr>
        <p:spPr>
          <a:xfrm>
            <a:off x="1978922" y="574987"/>
            <a:ext cx="8027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21B9EC"/>
                </a:solidFill>
                <a:latin typeface="+mj-lt"/>
              </a:rPr>
              <a:t>Design</a:t>
            </a:r>
            <a:endParaRPr lang="en-GB" sz="4400" dirty="0">
              <a:solidFill>
                <a:srgbClr val="21B9EC"/>
              </a:solidFill>
              <a:latin typeface="+mj-lt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4324678-FBF3-424B-93A6-E6D7B4C88A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50" t="9008" r="21080" b="3975"/>
          <a:stretch/>
        </p:blipFill>
        <p:spPr>
          <a:xfrm>
            <a:off x="5123992" y="1704109"/>
            <a:ext cx="1737360" cy="49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30323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5982666"/>
          </a:xfrm>
        </p:spPr>
        <p:txBody>
          <a:bodyPr>
            <a:normAutofit/>
          </a:bodyPr>
          <a:lstStyle>
            <a:lvl1pPr>
              <a:lnSpc>
                <a:spcPct val="125000"/>
              </a:lnSpc>
              <a:defRPr sz="4000">
                <a:solidFill>
                  <a:srgbClr val="21B9EC"/>
                </a:solidFill>
              </a:defRPr>
            </a:lvl1pPr>
          </a:lstStyle>
          <a:p>
            <a:r>
              <a:rPr lang="en-US" dirty="0"/>
              <a:t>Click to edit Agenda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418619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4653611"/>
            <a:ext cx="10515600" cy="1730064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Citation</a:t>
            </a:r>
            <a:endParaRPr lang="en-GB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543340"/>
            <a:ext cx="10515600" cy="4002156"/>
          </a:xfrm>
        </p:spPr>
        <p:txBody>
          <a:bodyPr anchor="ctr">
            <a:normAutofit/>
          </a:bodyPr>
          <a:lstStyle>
            <a:lvl1pPr marL="0" indent="0">
              <a:buNone/>
              <a:defRPr sz="4800">
                <a:solidFill>
                  <a:srgbClr val="21B9E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09656655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16463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46412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8799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45930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chnolog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2986" y="3533603"/>
            <a:ext cx="2335956" cy="41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986" y="4967475"/>
            <a:ext cx="2280406" cy="45530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011"/>
          <a:stretch/>
        </p:blipFill>
        <p:spPr bwMode="auto">
          <a:xfrm>
            <a:off x="1052986" y="1333818"/>
            <a:ext cx="1916918" cy="415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C:\Users\rik\Pictures\BizTalk_h_rgb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01" y="4184037"/>
            <a:ext cx="1459945" cy="553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986" y="2051602"/>
            <a:ext cx="3810000" cy="4191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986" y="2829585"/>
            <a:ext cx="1538342" cy="43220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252" y="3544729"/>
            <a:ext cx="4352925" cy="1362075"/>
          </a:xfrm>
          <a:prstGeom prst="rect">
            <a:avLst/>
          </a:prstGeom>
        </p:spPr>
      </p:pic>
      <p:pic>
        <p:nvPicPr>
          <p:cNvPr id="32" name="Picture 31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14" y="1371384"/>
            <a:ext cx="3084946" cy="13918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3E1488F-EA56-4459-821B-7504597828B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4" y="533767"/>
            <a:ext cx="1881313" cy="6585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D8D456-FF5E-4E9E-91D7-EFBB4E10342B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5" t="-1379"/>
          <a:stretch/>
        </p:blipFill>
        <p:spPr>
          <a:xfrm>
            <a:off x="1604356" y="5696947"/>
            <a:ext cx="1598323" cy="5117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0F2292-FB02-4477-9AC2-1A248BB6C22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79" r="79165"/>
          <a:stretch/>
        </p:blipFill>
        <p:spPr>
          <a:xfrm>
            <a:off x="1052986" y="5696947"/>
            <a:ext cx="420658" cy="51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08443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14" y="1371384"/>
            <a:ext cx="3084946" cy="139188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252" y="3544729"/>
            <a:ext cx="4352925" cy="1362075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060979" y="1170679"/>
            <a:ext cx="2505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sales@blackmarble.com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060979" y="2182345"/>
            <a:ext cx="206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+44 (0)1274 300175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060979" y="3188433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@</a:t>
            </a:r>
            <a:r>
              <a:rPr lang="en-GB" sz="1800" dirty="0" err="1">
                <a:latin typeface="Segoe UI Light" pitchFamily="34" charset="0"/>
              </a:rPr>
              <a:t>blackmarble</a:t>
            </a:r>
            <a:endParaRPr lang="en-GB" sz="1800" dirty="0">
              <a:latin typeface="Segoe UI Light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60979" y="4194521"/>
            <a:ext cx="1831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Black Marble Ltd.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060979" y="5200609"/>
            <a:ext cx="1417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Black Marble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42" y="4995887"/>
            <a:ext cx="778780" cy="7787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42" y="1977621"/>
            <a:ext cx="778780" cy="77878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42" y="2983709"/>
            <a:ext cx="778780" cy="77878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42" y="3989797"/>
            <a:ext cx="778780" cy="778780"/>
          </a:xfrm>
          <a:prstGeom prst="rect">
            <a:avLst/>
          </a:prstGeom>
        </p:spPr>
      </p:pic>
      <p:sp>
        <p:nvSpPr>
          <p:cNvPr id="35" name="Oval 34"/>
          <p:cNvSpPr/>
          <p:nvPr/>
        </p:nvSpPr>
        <p:spPr>
          <a:xfrm>
            <a:off x="1060442" y="971533"/>
            <a:ext cx="778780" cy="778778"/>
          </a:xfrm>
          <a:prstGeom prst="ellipse">
            <a:avLst/>
          </a:prstGeom>
          <a:solidFill>
            <a:srgbClr val="293A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6" name="Group 35"/>
          <p:cNvGrpSpPr/>
          <p:nvPr/>
        </p:nvGrpSpPr>
        <p:grpSpPr>
          <a:xfrm>
            <a:off x="1209969" y="1208659"/>
            <a:ext cx="486359" cy="306635"/>
            <a:chOff x="1197690" y="1202458"/>
            <a:chExt cx="486359" cy="306635"/>
          </a:xfrm>
        </p:grpSpPr>
        <p:sp>
          <p:nvSpPr>
            <p:cNvPr id="37" name="Isosceles Triangle 36"/>
            <p:cNvSpPr/>
            <p:nvPr userDrawn="1"/>
          </p:nvSpPr>
          <p:spPr>
            <a:xfrm rot="10800000">
              <a:off x="1197690" y="1202458"/>
              <a:ext cx="486357" cy="136458"/>
            </a:xfrm>
            <a:prstGeom prst="triangle">
              <a:avLst>
                <a:gd name="adj" fmla="val 4927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Freeform 23"/>
            <p:cNvSpPr/>
            <p:nvPr userDrawn="1"/>
          </p:nvSpPr>
          <p:spPr>
            <a:xfrm>
              <a:off x="1197694" y="1241944"/>
              <a:ext cx="486355" cy="267149"/>
            </a:xfrm>
            <a:custGeom>
              <a:avLst/>
              <a:gdLst>
                <a:gd name="connsiteX0" fmla="*/ 3891 w 933855"/>
                <a:gd name="connsiteY0" fmla="*/ 15564 h 447472"/>
                <a:gd name="connsiteX1" fmla="*/ 470818 w 933855"/>
                <a:gd name="connsiteY1" fmla="*/ 256810 h 447472"/>
                <a:gd name="connsiteX2" fmla="*/ 933855 w 933855"/>
                <a:gd name="connsiteY2" fmla="*/ 0 h 447472"/>
                <a:gd name="connsiteX3" fmla="*/ 933855 w 933855"/>
                <a:gd name="connsiteY3" fmla="*/ 443581 h 447472"/>
                <a:gd name="connsiteX4" fmla="*/ 0 w 933855"/>
                <a:gd name="connsiteY4" fmla="*/ 447472 h 447472"/>
                <a:gd name="connsiteX5" fmla="*/ 3891 w 933855"/>
                <a:gd name="connsiteY5" fmla="*/ 15564 h 44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3855" h="447472">
                  <a:moveTo>
                    <a:pt x="3891" y="15564"/>
                  </a:moveTo>
                  <a:lnTo>
                    <a:pt x="470818" y="256810"/>
                  </a:lnTo>
                  <a:lnTo>
                    <a:pt x="933855" y="0"/>
                  </a:lnTo>
                  <a:lnTo>
                    <a:pt x="933855" y="443581"/>
                  </a:lnTo>
                  <a:lnTo>
                    <a:pt x="0" y="447472"/>
                  </a:lnTo>
                  <a:lnTo>
                    <a:pt x="3891" y="155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57604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719" y="3579541"/>
            <a:ext cx="10778731" cy="1852729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719" y="5459259"/>
            <a:ext cx="10778731" cy="90808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14" y="1371384"/>
            <a:ext cx="3084946" cy="139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64364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g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2060979" y="1170679"/>
            <a:ext cx="249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blogs.blackmarble.co.uk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60979" y="2182345"/>
            <a:ext cx="206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+44 (0)1274 300175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060979" y="3188433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@</a:t>
            </a:r>
            <a:r>
              <a:rPr lang="en-GB" sz="1800" dirty="0" err="1">
                <a:latin typeface="Segoe UI Light" pitchFamily="34" charset="0"/>
              </a:rPr>
              <a:t>blackmarble</a:t>
            </a:r>
            <a:endParaRPr lang="en-GB" sz="1800" dirty="0">
              <a:latin typeface="Segoe UI Light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060979" y="4194521"/>
            <a:ext cx="1831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Black Marble Ltd.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060979" y="5200609"/>
            <a:ext cx="1417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Black Marble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42" y="4995887"/>
            <a:ext cx="778780" cy="7787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42" y="1977621"/>
            <a:ext cx="778780" cy="7787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42" y="2983709"/>
            <a:ext cx="778780" cy="7787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42" y="3989797"/>
            <a:ext cx="778780" cy="778780"/>
          </a:xfrm>
          <a:prstGeom prst="rect">
            <a:avLst/>
          </a:prstGeom>
        </p:spPr>
      </p:pic>
      <p:pic>
        <p:nvPicPr>
          <p:cNvPr id="15" name="Picture 14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14" y="1371384"/>
            <a:ext cx="3084946" cy="139188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252" y="3544729"/>
            <a:ext cx="4352925" cy="13620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756" y="909046"/>
            <a:ext cx="770466" cy="84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18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e are hiring!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62" y="881972"/>
            <a:ext cx="5029450" cy="4978501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5960225" y="881972"/>
            <a:ext cx="561801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We are recruiting!</a:t>
            </a:r>
            <a:endParaRPr lang="en-GB" dirty="0"/>
          </a:p>
        </p:txBody>
      </p:sp>
      <p:sp>
        <p:nvSpPr>
          <p:cNvPr id="23" name="TextBox 22"/>
          <p:cNvSpPr txBox="1"/>
          <p:nvPr/>
        </p:nvSpPr>
        <p:spPr>
          <a:xfrm>
            <a:off x="5960225" y="2162990"/>
            <a:ext cx="5760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i="0" u="none" strike="noStrike" kern="1200" dirty="0">
                <a:solidFill>
                  <a:srgbClr val="3C3C3B"/>
                </a:solidFill>
                <a:effectLst/>
                <a:latin typeface="+mn-lt"/>
                <a:ea typeface="+mn-ea"/>
                <a:cs typeface="+mn-cs"/>
              </a:rPr>
              <a:t>Interested in a career at Black Marble?</a:t>
            </a:r>
          </a:p>
          <a:p>
            <a:endParaRPr lang="en-GB" sz="2600" i="0" u="none" strike="noStrike" kern="1200" dirty="0">
              <a:solidFill>
                <a:srgbClr val="3C3C3B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2600" i="0" u="none" strike="noStrike" kern="1200" dirty="0">
                <a:solidFill>
                  <a:srgbClr val="3C3C3B"/>
                </a:solidFill>
                <a:effectLst/>
                <a:latin typeface="+mn-lt"/>
                <a:ea typeface="+mn-ea"/>
                <a:cs typeface="+mn-cs"/>
              </a:rPr>
              <a:t>Do you thrive on a challenge?</a:t>
            </a:r>
          </a:p>
          <a:p>
            <a:endParaRPr lang="en-GB" sz="2600" i="0" u="none" strike="noStrike" kern="1200" dirty="0">
              <a:solidFill>
                <a:srgbClr val="3C3C3B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2000" i="0" u="none" strike="noStrike" kern="1200" dirty="0">
                <a:solidFill>
                  <a:srgbClr val="3C3C3B"/>
                </a:solidFill>
                <a:effectLst/>
                <a:latin typeface="+mn-lt"/>
                <a:ea typeface="+mn-ea"/>
                <a:cs typeface="+mn-cs"/>
              </a:rPr>
              <a:t>If you think you could add value to our team; please email your CV and a covering letter to:</a:t>
            </a:r>
            <a:endParaRPr lang="en-GB" sz="2000" dirty="0">
              <a:solidFill>
                <a:srgbClr val="3C3C3B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633090" y="49710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latin typeface="Segoe UI Light" pitchFamily="34" charset="0"/>
              </a:rPr>
              <a:t>hr@blackmarble.com</a:t>
            </a:r>
          </a:p>
        </p:txBody>
      </p:sp>
      <p:sp>
        <p:nvSpPr>
          <p:cNvPr id="27" name="Oval 26"/>
          <p:cNvSpPr/>
          <p:nvPr/>
        </p:nvSpPr>
        <p:spPr>
          <a:xfrm>
            <a:off x="6056390" y="4887622"/>
            <a:ext cx="552228" cy="552226"/>
          </a:xfrm>
          <a:prstGeom prst="ellipse">
            <a:avLst/>
          </a:prstGeom>
          <a:solidFill>
            <a:srgbClr val="293A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8" name="Group 27"/>
          <p:cNvGrpSpPr/>
          <p:nvPr/>
        </p:nvGrpSpPr>
        <p:grpSpPr>
          <a:xfrm>
            <a:off x="6172304" y="5054183"/>
            <a:ext cx="344874" cy="217432"/>
            <a:chOff x="1197690" y="1202458"/>
            <a:chExt cx="486359" cy="306635"/>
          </a:xfrm>
        </p:grpSpPr>
        <p:sp>
          <p:nvSpPr>
            <p:cNvPr id="29" name="Isosceles Triangle 28"/>
            <p:cNvSpPr/>
            <p:nvPr userDrawn="1"/>
          </p:nvSpPr>
          <p:spPr>
            <a:xfrm rot="10800000">
              <a:off x="1197690" y="1202458"/>
              <a:ext cx="486357" cy="136458"/>
            </a:xfrm>
            <a:prstGeom prst="triangle">
              <a:avLst>
                <a:gd name="adj" fmla="val 4927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Freeform 23"/>
            <p:cNvSpPr/>
            <p:nvPr userDrawn="1"/>
          </p:nvSpPr>
          <p:spPr>
            <a:xfrm>
              <a:off x="1197694" y="1241944"/>
              <a:ext cx="486355" cy="267149"/>
            </a:xfrm>
            <a:custGeom>
              <a:avLst/>
              <a:gdLst>
                <a:gd name="connsiteX0" fmla="*/ 3891 w 933855"/>
                <a:gd name="connsiteY0" fmla="*/ 15564 h 447472"/>
                <a:gd name="connsiteX1" fmla="*/ 470818 w 933855"/>
                <a:gd name="connsiteY1" fmla="*/ 256810 h 447472"/>
                <a:gd name="connsiteX2" fmla="*/ 933855 w 933855"/>
                <a:gd name="connsiteY2" fmla="*/ 0 h 447472"/>
                <a:gd name="connsiteX3" fmla="*/ 933855 w 933855"/>
                <a:gd name="connsiteY3" fmla="*/ 443581 h 447472"/>
                <a:gd name="connsiteX4" fmla="*/ 0 w 933855"/>
                <a:gd name="connsiteY4" fmla="*/ 447472 h 447472"/>
                <a:gd name="connsiteX5" fmla="*/ 3891 w 933855"/>
                <a:gd name="connsiteY5" fmla="*/ 15564 h 44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3855" h="447472">
                  <a:moveTo>
                    <a:pt x="3891" y="15564"/>
                  </a:moveTo>
                  <a:lnTo>
                    <a:pt x="470818" y="256810"/>
                  </a:lnTo>
                  <a:lnTo>
                    <a:pt x="933855" y="0"/>
                  </a:lnTo>
                  <a:lnTo>
                    <a:pt x="933855" y="443581"/>
                  </a:lnTo>
                  <a:lnTo>
                    <a:pt x="0" y="447472"/>
                  </a:lnTo>
                  <a:lnTo>
                    <a:pt x="3891" y="155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1776846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426978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719273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69044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26605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DE22C-A72B-4B92-8D27-5BC666855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6380A5-34A7-476C-AC43-92835BFA72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DD406-9316-4F11-9A8E-1D52319E5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D7D0D-D5AE-400C-817A-98C1B7E9CC7B}" type="datetimeFigureOut">
              <a:rPr lang="en-GB" smtClean="0"/>
              <a:t>06/09/2018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3E2DC-5149-4CBA-874B-B13713F08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9AC02-E280-45EC-A464-E8456BD55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326C-F72C-4583-B779-29A27FA04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3956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472431" y="1992068"/>
            <a:ext cx="2583003" cy="4698663"/>
          </a:xfrm>
        </p:spPr>
        <p:txBody>
          <a:bodyPr anchor="b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mini-me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62815" y="4152198"/>
            <a:ext cx="7888405" cy="858644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Name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62815" y="5166960"/>
            <a:ext cx="7888405" cy="162177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213" y="3577896"/>
            <a:ext cx="327088" cy="327088"/>
          </a:xfrm>
          <a:prstGeom prst="rect">
            <a:avLst/>
          </a:prstGeom>
        </p:spPr>
      </p:pic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3590486" y="3557290"/>
            <a:ext cx="2322258" cy="3683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Twitter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815" y="3579542"/>
            <a:ext cx="327671" cy="327671"/>
          </a:xfrm>
          <a:prstGeom prst="rect">
            <a:avLst/>
          </a:prstGeom>
        </p:spPr>
      </p:pic>
      <p:sp>
        <p:nvSpPr>
          <p:cNvPr id="1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6411302" y="3557290"/>
            <a:ext cx="2772568" cy="3683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Blog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3771" y="3577896"/>
            <a:ext cx="338554" cy="338554"/>
          </a:xfrm>
          <a:prstGeom prst="rect">
            <a:avLst/>
          </a:prstGeom>
        </p:spPr>
      </p:pic>
      <p:sp>
        <p:nvSpPr>
          <p:cNvPr id="16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682325" y="3557290"/>
            <a:ext cx="2334184" cy="3683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Black Marble</a:t>
            </a:r>
          </a:p>
        </p:txBody>
      </p:sp>
    </p:spTree>
    <p:extLst>
      <p:ext uri="{BB962C8B-B14F-4D97-AF65-F5344CB8AC3E}">
        <p14:creationId xmlns:p14="http://schemas.microsoft.com/office/powerpoint/2010/main" val="2173952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eaker Sa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5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472431" y="1992068"/>
            <a:ext cx="2583003" cy="4698663"/>
          </a:xfrm>
        </p:spPr>
        <p:txBody>
          <a:bodyPr anchor="b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mini-me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62815" y="4152198"/>
            <a:ext cx="7888405" cy="858644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Name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62815" y="5166960"/>
            <a:ext cx="7888405" cy="162177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3590486" y="3557290"/>
            <a:ext cx="2322258" cy="3683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Twitter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815" y="3579542"/>
            <a:ext cx="327671" cy="327671"/>
          </a:xfrm>
          <a:prstGeom prst="rect">
            <a:avLst/>
          </a:prstGeom>
        </p:spPr>
      </p:pic>
      <p:sp>
        <p:nvSpPr>
          <p:cNvPr id="1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6411302" y="3557290"/>
            <a:ext cx="2772568" cy="3683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Email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3771" y="3577896"/>
            <a:ext cx="338554" cy="338554"/>
          </a:xfrm>
          <a:prstGeom prst="rect">
            <a:avLst/>
          </a:prstGeom>
        </p:spPr>
      </p:pic>
      <p:sp>
        <p:nvSpPr>
          <p:cNvPr id="16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682325" y="3557290"/>
            <a:ext cx="2334184" cy="3683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Black Marble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504" y="3569658"/>
            <a:ext cx="351848" cy="33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16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eaker MV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4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472431" y="1992068"/>
            <a:ext cx="2583003" cy="4698663"/>
          </a:xfrm>
        </p:spPr>
        <p:txBody>
          <a:bodyPr anchor="b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mini-me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62815" y="4152198"/>
            <a:ext cx="7486861" cy="858644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Name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62815" y="5166960"/>
            <a:ext cx="7486861" cy="162177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213" y="3577896"/>
            <a:ext cx="327088" cy="327088"/>
          </a:xfrm>
          <a:prstGeom prst="rect">
            <a:avLst/>
          </a:prstGeom>
        </p:spPr>
      </p:pic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3590486" y="3557290"/>
            <a:ext cx="2322258" cy="3683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Twitter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815" y="3579542"/>
            <a:ext cx="327671" cy="327671"/>
          </a:xfrm>
          <a:prstGeom prst="rect">
            <a:avLst/>
          </a:prstGeom>
        </p:spPr>
      </p:pic>
      <p:sp>
        <p:nvSpPr>
          <p:cNvPr id="1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6411302" y="3557290"/>
            <a:ext cx="2772568" cy="3683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Blog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3771" y="3577896"/>
            <a:ext cx="338554" cy="338554"/>
          </a:xfrm>
          <a:prstGeom prst="rect">
            <a:avLst/>
          </a:prstGeom>
        </p:spPr>
      </p:pic>
      <p:sp>
        <p:nvSpPr>
          <p:cNvPr id="16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682325" y="3557290"/>
            <a:ext cx="2334184" cy="3683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LinkedIn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057" y="4495216"/>
            <a:ext cx="1001646" cy="155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1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Sp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423424"/>
            <a:ext cx="12192000" cy="3434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472432" y="2765502"/>
            <a:ext cx="2157822" cy="3925230"/>
          </a:xfrm>
        </p:spPr>
        <p:txBody>
          <a:bodyPr anchor="b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mini-me</a:t>
            </a: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6274783" y="2765502"/>
            <a:ext cx="2157822" cy="3925230"/>
          </a:xfrm>
        </p:spPr>
        <p:txBody>
          <a:bodyPr anchor="b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mini-me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630254" y="3770735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Speaker Name</a:t>
            </a:r>
            <a:endParaRPr lang="en-GB" sz="3600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2630254" y="4785496"/>
            <a:ext cx="3342060" cy="1773044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432605" y="3770735"/>
            <a:ext cx="3342060" cy="858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Speaker Name</a:t>
            </a:r>
            <a:endParaRPr lang="en-GB" sz="360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8432606" y="4785496"/>
            <a:ext cx="3342060" cy="1773044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9887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grpSp>
        <p:nvGrpSpPr>
          <p:cNvPr id="7" name="Group 6"/>
          <p:cNvGrpSpPr/>
          <p:nvPr/>
        </p:nvGrpSpPr>
        <p:grpSpPr>
          <a:xfrm>
            <a:off x="0" y="-41502"/>
            <a:ext cx="12192000" cy="369332"/>
            <a:chOff x="0" y="932934"/>
            <a:chExt cx="12192000" cy="369332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969818"/>
              <a:ext cx="12192000" cy="2955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Box 8"/>
            <p:cNvSpPr txBox="1"/>
            <p:nvPr userDrawn="1"/>
          </p:nvSpPr>
          <p:spPr>
            <a:xfrm>
              <a:off x="1052945" y="932934"/>
              <a:ext cx="21613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800" kern="12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+44 1274 300 175</a:t>
              </a:r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8977746" y="932934"/>
              <a:ext cx="21613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800" kern="12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blackmarble.com</a:t>
              </a: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6575822"/>
            <a:ext cx="12192000" cy="2913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8454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1B9E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88hudson/git-flight-rules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53AFFAD0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7A424C3-0911-4D84-A160-443AD3674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rebase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1E63C5-C38C-4A53-B3C4-57E5B8185F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Don’t fear the rebase-r</a:t>
            </a:r>
          </a:p>
        </p:txBody>
      </p:sp>
    </p:spTree>
    <p:extLst>
      <p:ext uri="{BB962C8B-B14F-4D97-AF65-F5344CB8AC3E}">
        <p14:creationId xmlns:p14="http://schemas.microsoft.com/office/powerpoint/2010/main" val="2507789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11306-A2DB-4EC8-8FBC-15E0E0F4E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Helpful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BAEC1-A305-45EB-9ACE-A2CABBE69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https://git-scm.com/docs/git-rebase</a:t>
            </a:r>
          </a:p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https://github.com/k88hudson/git-flight-rules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95166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42EB2A-EC35-449E-A24E-6C090F0B8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61E134-A5B6-4CD6-AD67-673864C445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Rebase is a tool for changing the starting point of a branch (re-base)</a:t>
            </a:r>
          </a:p>
          <a:p>
            <a:r>
              <a:rPr lang="en-GB" dirty="0"/>
              <a:t>Rewrites history of the repository</a:t>
            </a:r>
          </a:p>
          <a:p>
            <a:r>
              <a:rPr lang="en-GB" dirty="0"/>
              <a:t>Can be used interactively to reorder and change commits</a:t>
            </a:r>
          </a:p>
          <a:p>
            <a:endParaRPr lang="en-GB" dirty="0"/>
          </a:p>
          <a:p>
            <a:r>
              <a:rPr lang="en-GB" dirty="0"/>
              <a:t>Takes all the commits in a branch and replays them on top of the target commit/branch</a:t>
            </a:r>
          </a:p>
        </p:txBody>
      </p:sp>
    </p:spTree>
    <p:extLst>
      <p:ext uri="{BB962C8B-B14F-4D97-AF65-F5344CB8AC3E}">
        <p14:creationId xmlns:p14="http://schemas.microsoft.com/office/powerpoint/2010/main" val="1305324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9533-4547-440F-B37C-407EC507E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EEBA1-F6F1-49ED-B1CE-C6C8F62B0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57160" cy="4351338"/>
          </a:xfrm>
        </p:spPr>
        <p:txBody>
          <a:bodyPr/>
          <a:lstStyle/>
          <a:p>
            <a:r>
              <a:rPr lang="en-GB" dirty="0"/>
              <a:t>Helps maintain a more </a:t>
            </a:r>
            <a:r>
              <a:rPr lang="en-GB"/>
              <a:t>linear history</a:t>
            </a:r>
          </a:p>
          <a:p>
            <a:endParaRPr lang="en-GB" dirty="0"/>
          </a:p>
          <a:p>
            <a:r>
              <a:rPr lang="en-GB" dirty="0"/>
              <a:t>Tidy up useless commits</a:t>
            </a:r>
          </a:p>
          <a:p>
            <a:endParaRPr lang="en-GB" dirty="0"/>
          </a:p>
          <a:p>
            <a:r>
              <a:rPr lang="en-GB" dirty="0"/>
              <a:t>Bring in features from master without a merge</a:t>
            </a:r>
          </a:p>
        </p:txBody>
      </p:sp>
      <p:pic>
        <p:nvPicPr>
          <p:cNvPr id="4" name="Picture 3" descr="cid:image001.png@01D4412E.53AFFAD0">
            <a:extLst>
              <a:ext uri="{FF2B5EF4-FFF2-40B4-BE49-F238E27FC236}">
                <a16:creationId xmlns:a16="http://schemas.microsoft.com/office/drawing/2014/main" id="{AB5D11F0-3003-4D26-9F79-D889A37F21B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360" y="2024332"/>
            <a:ext cx="4941365" cy="43424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1923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100AE-27AF-4CD8-AE41-38B82DE65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911CE-B6B5-42A8-9F87-937F2BBF6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Don’t use rebase or other history rewriting tools on a shared branch. Ever*</a:t>
            </a:r>
          </a:p>
          <a:p>
            <a:endParaRPr lang="en-GB" dirty="0"/>
          </a:p>
          <a:p>
            <a:r>
              <a:rPr lang="en-GB" dirty="0"/>
              <a:t>Git push --force-with-lease required after completing a rebase.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sz="2000" dirty="0"/>
              <a:t>*Some situations do call for it but they are rare.</a:t>
            </a:r>
          </a:p>
        </p:txBody>
      </p:sp>
    </p:spTree>
    <p:extLst>
      <p:ext uri="{BB962C8B-B14F-4D97-AF65-F5344CB8AC3E}">
        <p14:creationId xmlns:p14="http://schemas.microsoft.com/office/powerpoint/2010/main" val="1342698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5F06D-0253-46E5-B96D-E9EF19925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 -</a:t>
            </a:r>
            <a:r>
              <a:rPr lang="en-GB" dirty="0" err="1"/>
              <a:t>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92D95-2161-48C2-BC3B-5ACCCF231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to reorder and rewrite commits</a:t>
            </a:r>
          </a:p>
          <a:p>
            <a:r>
              <a:rPr lang="en-GB" dirty="0"/>
              <a:t>Extremely useful for tidying up useless commits like ‘fix typo’ etc</a:t>
            </a:r>
          </a:p>
          <a:p>
            <a:r>
              <a:rPr lang="en-GB" dirty="0"/>
              <a:t>Usually used when specifying a number of commits to modify:</a:t>
            </a:r>
          </a:p>
          <a:p>
            <a:pPr lvl="1"/>
            <a:r>
              <a:rPr lang="en-GB" dirty="0"/>
              <a:t>Git rebase -</a:t>
            </a:r>
            <a:r>
              <a:rPr lang="en-GB" dirty="0" err="1"/>
              <a:t>i</a:t>
            </a:r>
            <a:r>
              <a:rPr lang="en-GB" dirty="0"/>
              <a:t> HEAD~5</a:t>
            </a:r>
          </a:p>
          <a:p>
            <a:pPr lvl="1"/>
            <a:r>
              <a:rPr lang="en-GB" dirty="0"/>
              <a:t>Will go back 4 commits</a:t>
            </a:r>
          </a:p>
        </p:txBody>
      </p:sp>
    </p:spTree>
    <p:extLst>
      <p:ext uri="{BB962C8B-B14F-4D97-AF65-F5344CB8AC3E}">
        <p14:creationId xmlns:p14="http://schemas.microsoft.com/office/powerpoint/2010/main" val="3695315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2B27F-3447-4D31-86DF-B607B3BE9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pull --rebase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C267A-87A4-4480-ACB0-88B934056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Will complete a git pull and then rebase the branch on top of it</a:t>
            </a:r>
          </a:p>
          <a:p>
            <a:r>
              <a:rPr lang="en-GB" dirty="0"/>
              <a:t>Keeps the history more linear and avoids merge commits</a:t>
            </a:r>
          </a:p>
          <a:p>
            <a:endParaRPr lang="en-GB" dirty="0"/>
          </a:p>
          <a:p>
            <a:r>
              <a:rPr lang="en-GB" dirty="0"/>
              <a:t>Git pull --rebase origin master</a:t>
            </a:r>
          </a:p>
        </p:txBody>
      </p:sp>
    </p:spTree>
    <p:extLst>
      <p:ext uri="{BB962C8B-B14F-4D97-AF65-F5344CB8AC3E}">
        <p14:creationId xmlns:p14="http://schemas.microsoft.com/office/powerpoint/2010/main" val="1921273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6E07A-E73F-4B74-BDCD-B9FDF4018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rebase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2DCE-2BDF-445D-800D-B6422BCCE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Replays commits in a branch starting at a new location.</a:t>
            </a:r>
          </a:p>
        </p:txBody>
      </p:sp>
    </p:spTree>
    <p:extLst>
      <p:ext uri="{BB962C8B-B14F-4D97-AF65-F5344CB8AC3E}">
        <p14:creationId xmlns:p14="http://schemas.microsoft.com/office/powerpoint/2010/main" val="1597936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B4CAD-66F7-4954-AB80-D28EDB1DB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Merge conflicts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91432-B71C-46C6-AF33-B2661A354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they happen you resolve the conflict as normal but only stage/add the changes. DON’T COMMIT.</a:t>
            </a:r>
          </a:p>
          <a:p>
            <a:endParaRPr lang="en-GB" dirty="0"/>
          </a:p>
          <a:p>
            <a:r>
              <a:rPr lang="en-GB" dirty="0"/>
              <a:t>Git rebase –continue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3669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AA75A-17F7-4AA6-A3FB-7E554EF11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Going 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E13AC-EEFC-4916-9F09-019BC0008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Mid rebase you can use git rebase --abort</a:t>
            </a:r>
          </a:p>
          <a:p>
            <a:endParaRPr lang="en-GB" dirty="0"/>
          </a:p>
          <a:p>
            <a:r>
              <a:rPr lang="en-GB" dirty="0"/>
              <a:t>Post rebase you can use git reset --hard ORIG_HEAD</a:t>
            </a:r>
          </a:p>
        </p:txBody>
      </p:sp>
    </p:spTree>
    <p:extLst>
      <p:ext uri="{BB962C8B-B14F-4D97-AF65-F5344CB8AC3E}">
        <p14:creationId xmlns:p14="http://schemas.microsoft.com/office/powerpoint/2010/main" val="2448889499"/>
      </p:ext>
    </p:extLst>
  </p:cSld>
  <p:clrMapOvr>
    <a:masterClrMapping/>
  </p:clrMapOvr>
</p:sld>
</file>

<file path=ppt/theme/theme1.xml><?xml version="1.0" encoding="utf-8"?>
<a:theme xmlns:a="http://schemas.openxmlformats.org/drawingml/2006/main" name="Black Marble PowerPoint">
  <a:themeElements>
    <a:clrScheme name="Black Marble Orange">
      <a:dk1>
        <a:sysClr val="windowText" lastClr="000000"/>
      </a:dk1>
      <a:lt1>
        <a:sysClr val="window" lastClr="FFFFFF"/>
      </a:lt1>
      <a:dk2>
        <a:srgbClr val="3C3C3B"/>
      </a:dk2>
      <a:lt2>
        <a:srgbClr val="F5F5F5"/>
      </a:lt2>
      <a:accent1>
        <a:srgbClr val="F97923"/>
      </a:accent1>
      <a:accent2>
        <a:srgbClr val="21B9EC"/>
      </a:accent2>
      <a:accent3>
        <a:srgbClr val="B6CC22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lack Marble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ck Marble PowerPoint" id="{053B8864-4061-455F-8DB7-E74EE04303C7}" vid="{FC827265-96AB-43B3-93A4-97E3D1C597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Black Marble PowerPoint</Template>
  <TotalTime>34</TotalTime>
  <Words>274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Segoe</vt:lpstr>
      <vt:lpstr>Segoe UI</vt:lpstr>
      <vt:lpstr>Segoe UI Light</vt:lpstr>
      <vt:lpstr>Segoe UI Semibold</vt:lpstr>
      <vt:lpstr>Black Marble PowerPoint</vt:lpstr>
      <vt:lpstr>git rebase</vt:lpstr>
      <vt:lpstr>What is it?</vt:lpstr>
      <vt:lpstr>Why</vt:lpstr>
      <vt:lpstr>WARNING</vt:lpstr>
      <vt:lpstr>Rebase -i</vt:lpstr>
      <vt:lpstr>git pull --rebase</vt:lpstr>
      <vt:lpstr>git rebase</vt:lpstr>
      <vt:lpstr>Merge conflicts</vt:lpstr>
      <vt:lpstr>Going back</vt:lpstr>
      <vt:lpstr>Helpful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rebase</dc:title>
  <dc:creator>Chris Gardner</dc:creator>
  <cp:lastModifiedBy>Chris Gardner</cp:lastModifiedBy>
  <cp:revision>5</cp:revision>
  <dcterms:created xsi:type="dcterms:W3CDTF">2018-09-04T14:09:25Z</dcterms:created>
  <dcterms:modified xsi:type="dcterms:W3CDTF">2018-09-06T11:31:53Z</dcterms:modified>
</cp:coreProperties>
</file>

<file path=docProps/thumbnail.jpeg>
</file>